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8288000" cy="10287000"/>
  <p:notesSz cx="6858000" cy="9144000"/>
  <p:embeddedFontLst>
    <p:embeddedFont>
      <p:font typeface="IBM Plex Sans" panose="020B0503050203000203" pitchFamily="34" charset="0"/>
      <p:regular r:id="rId20"/>
    </p:embeddedFont>
    <p:embeddedFont>
      <p:font typeface="IBM Plex Sans Bold" panose="020B0803050203000203" pitchFamily="34" charset="0"/>
      <p:regular r:id="rId21"/>
      <p:bold r:id="rId22"/>
    </p:embeddedFont>
    <p:embeddedFont>
      <p:font typeface="IBM Plex Sans Italics" panose="020B0503050203000203" pitchFamily="34" charset="0"/>
      <p:regular r:id="rId23"/>
      <p:italic r:id="rId24"/>
    </p:embeddedFont>
    <p:embeddedFont>
      <p:font typeface="Open Sans" panose="020B0606030504020204" pitchFamily="34" charset="0"/>
      <p:regular r:id="rId25"/>
      <p:bold r:id="rId26"/>
      <p:italic r:id="rId27"/>
    </p:embeddedFont>
    <p:embeddedFont>
      <p:font typeface="Open Sans Bold" panose="020B0806030504020204" pitchFamily="34" charset="0"/>
      <p:regular r:id="rId28"/>
      <p:bold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599" autoAdjust="0"/>
  </p:normalViewPr>
  <p:slideViewPr>
    <p:cSldViewPr>
      <p:cViewPr varScale="1">
        <p:scale>
          <a:sx n="70" d="100"/>
          <a:sy n="70" d="100"/>
        </p:scale>
        <p:origin x="840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DE3113-F6BD-A64E-9309-53D01311521A}" type="datetimeFigureOut">
              <a:rPr lang="fr-FR" smtClean="0"/>
              <a:t>19/12/2023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708CE-1649-E349-99CE-8768ACAEBEB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73492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AE145B-D94B-0D40-BD31-269E08B20DCB}" type="datetime1">
              <a:rPr lang="fr-FR" smtClean="0"/>
              <a:t>19/12/2023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DB2957-A44D-804E-A145-C5C5DA1FAB91}" type="datetime1">
              <a:rPr lang="fr-FR" smtClean="0"/>
              <a:t>19/12/2023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D925A-29DB-824A-8FAC-D2480B48FF10}" type="datetime1">
              <a:rPr lang="fr-FR" smtClean="0"/>
              <a:t>19/12/2023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38AA7-A9F7-324C-BDAA-A297B9D4E9BE}" type="datetime1">
              <a:rPr lang="fr-FR" smtClean="0"/>
              <a:t>19/12/2023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D3FC1-A52D-5E4F-BB94-D4F10FAC781A}" type="datetime1">
              <a:rPr lang="fr-FR" smtClean="0"/>
              <a:t>19/12/2023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44EEA9-5386-C34C-B127-6B45CCF2B2A7}" type="datetime1">
              <a:rPr lang="fr-FR" smtClean="0"/>
              <a:t>19/12/2023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E545C-E326-6147-B905-FAAE195A26C5}" type="datetime1">
              <a:rPr lang="fr-FR" smtClean="0"/>
              <a:t>19/12/2023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FE7E5-9ADA-A54E-A5F9-B2BEA92AD0E8}" type="datetime1">
              <a:rPr lang="fr-FR" smtClean="0"/>
              <a:t>19/12/2023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0DDFCC-7166-D64A-AD07-792268251701}" type="datetime1">
              <a:rPr lang="fr-FR" smtClean="0"/>
              <a:t>19/12/2023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E15960-67BB-F74F-BA19-7E896334AC1A}" type="datetime1">
              <a:rPr lang="fr-FR" smtClean="0"/>
              <a:t>19/12/2023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4B863-F788-7046-9162-13BDE1CE7B87}" type="datetime1">
              <a:rPr lang="fr-FR" smtClean="0"/>
              <a:t>19/12/2023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09723-BB62-EC47-BF02-B8CE95E22CB9}" type="datetime1">
              <a:rPr lang="fr-FR" smtClean="0"/>
              <a:t>19/12/2023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hyperlink" Target="https://docs.google.com/spreadsheets/d/1DUF2isFWsqVSYhbaACYtbgcLi_YjDqpE3GLQIVgkKQg/edit#gid=69851113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2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2.png"/><Relationship Id="rId5" Type="http://schemas.openxmlformats.org/officeDocument/2006/relationships/image" Target="../media/image14.svg"/><Relationship Id="rId10" Type="http://schemas.openxmlformats.org/officeDocument/2006/relationships/image" Target="../media/image18.sv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6.png"/><Relationship Id="rId5" Type="http://schemas.openxmlformats.org/officeDocument/2006/relationships/image" Target="../media/image14.svg"/><Relationship Id="rId10" Type="http://schemas.openxmlformats.org/officeDocument/2006/relationships/image" Target="../media/image18.sv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3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29.jpeg"/><Relationship Id="rId5" Type="http://schemas.openxmlformats.org/officeDocument/2006/relationships/image" Target="../media/image14.svg"/><Relationship Id="rId10" Type="http://schemas.openxmlformats.org/officeDocument/2006/relationships/image" Target="../media/image18.sv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33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hyperlink" Target="https://docs.google.com/spreadsheets/d/1DUF2isFWsqVSYhbaACYtbgcLi_YjDqpE3GLQIVgkKQg/edit#gid=69851113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35.png"/><Relationship Id="rId7" Type="http://schemas.openxmlformats.org/officeDocument/2006/relationships/image" Target="../media/image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docs.google.com/spreadsheets/d/1DUF2isFWsqVSYhbaACYtbgcLi_YjDqpE3GLQIVgkKQg/edit#gid=69851113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hyperlink" Target="https://docs.google.com/spreadsheets/d/1DUF2isFWsqVSYhbaACYtbgcLi_YjDqpE3GLQIVgkKQg/edit#gid=69851113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9.png"/><Relationship Id="rId5" Type="http://schemas.openxmlformats.org/officeDocument/2006/relationships/image" Target="../media/image14.svg"/><Relationship Id="rId10" Type="http://schemas.openxmlformats.org/officeDocument/2006/relationships/image" Target="../media/image18.svg"/><Relationship Id="rId4" Type="http://schemas.openxmlformats.org/officeDocument/2006/relationships/image" Target="../media/image1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2754910" y="2805191"/>
            <a:ext cx="12778181" cy="4676618"/>
            <a:chOff x="0" y="0"/>
            <a:chExt cx="17037574" cy="6235491"/>
          </a:xfrm>
        </p:grpSpPr>
        <p:sp>
          <p:nvSpPr>
            <p:cNvPr id="5" name="TextBox 5"/>
            <p:cNvSpPr txBox="1"/>
            <p:nvPr/>
          </p:nvSpPr>
          <p:spPr>
            <a:xfrm>
              <a:off x="0" y="4769065"/>
              <a:ext cx="17037574" cy="1466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</a:pPr>
              <a:r>
                <a:rPr lang="en-US" sz="3800">
                  <a:solidFill>
                    <a:srgbClr val="000000"/>
                  </a:solidFill>
                  <a:latin typeface="IBM Plex Sans"/>
                </a:rPr>
                <a:t>Projet HACKATHON</a:t>
              </a:r>
            </a:p>
            <a:p>
              <a:pPr algn="ctr">
                <a:lnSpc>
                  <a:spcPts val="3640"/>
                </a:lnSpc>
              </a:pPr>
              <a:r>
                <a:rPr lang="en-US" sz="2600">
                  <a:solidFill>
                    <a:srgbClr val="000000"/>
                  </a:solidFill>
                  <a:latin typeface="IBM Plex Sans"/>
                </a:rPr>
                <a:t>Rania MEHRIA, Maissa KERCHAOUI, Talyha MOREAU-LITTRÉ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64837"/>
              <a:ext cx="17037574" cy="36390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0327"/>
                </a:lnSpc>
              </a:pPr>
              <a:r>
                <a:rPr lang="en-US" sz="10327">
                  <a:solidFill>
                    <a:srgbClr val="000000"/>
                  </a:solidFill>
                  <a:latin typeface="IBM Plex Sans"/>
                </a:rPr>
                <a:t>Carnet d'Adresses en Python</a:t>
              </a:r>
            </a:p>
          </p:txBody>
        </p:sp>
      </p:grpSp>
      <p:sp>
        <p:nvSpPr>
          <p:cNvPr id="7" name="Freeform 7"/>
          <p:cNvSpPr/>
          <p:nvPr/>
        </p:nvSpPr>
        <p:spPr>
          <a:xfrm>
            <a:off x="220394" y="404937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7" y="0"/>
                </a:lnTo>
                <a:lnTo>
                  <a:pt x="2397687" y="780925"/>
                </a:lnTo>
                <a:lnTo>
                  <a:pt x="0" y="78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1855796" y="1176337"/>
            <a:ext cx="268977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C54891A9-0D75-9D20-5BFD-0893E8E46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76890">
            <a:off x="-4899893" y="6122938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028700" y="3133185"/>
            <a:ext cx="5029200" cy="4881017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1758" y="3414724"/>
            <a:ext cx="1082132" cy="108213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4300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>
            <a:off x="1388098" y="3737693"/>
            <a:ext cx="589451" cy="436194"/>
          </a:xfrm>
          <a:custGeom>
            <a:avLst/>
            <a:gdLst/>
            <a:ahLst/>
            <a:cxnLst/>
            <a:rect l="l" t="t" r="r" b="b"/>
            <a:pathLst>
              <a:path w="589451" h="436194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483981" y="542385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6" y="0"/>
                </a:lnTo>
                <a:lnTo>
                  <a:pt x="2397686" y="780926"/>
                </a:lnTo>
                <a:lnTo>
                  <a:pt x="0" y="780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 rot="-700503">
            <a:off x="6315359" y="3950391"/>
            <a:ext cx="1582275" cy="446993"/>
          </a:xfrm>
          <a:custGeom>
            <a:avLst/>
            <a:gdLst/>
            <a:ahLst/>
            <a:cxnLst/>
            <a:rect l="l" t="t" r="r" b="b"/>
            <a:pathLst>
              <a:path w="1582275" h="446993">
                <a:moveTo>
                  <a:pt x="0" y="0"/>
                </a:moveTo>
                <a:lnTo>
                  <a:pt x="1582275" y="0"/>
                </a:lnTo>
                <a:lnTo>
                  <a:pt x="1582275" y="446992"/>
                </a:lnTo>
                <a:lnTo>
                  <a:pt x="0" y="446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 rot="-9432949">
            <a:off x="15816452" y="8862589"/>
            <a:ext cx="1592062" cy="1152255"/>
          </a:xfrm>
          <a:custGeom>
            <a:avLst/>
            <a:gdLst/>
            <a:ahLst/>
            <a:cxnLst/>
            <a:rect l="l" t="t" r="r" b="b"/>
            <a:pathLst>
              <a:path w="1592062" h="1152255">
                <a:moveTo>
                  <a:pt x="0" y="0"/>
                </a:moveTo>
                <a:lnTo>
                  <a:pt x="1592062" y="0"/>
                </a:lnTo>
                <a:lnTo>
                  <a:pt x="1592062" y="1152255"/>
                </a:lnTo>
                <a:lnTo>
                  <a:pt x="0" y="11522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7219179" y="2603820"/>
            <a:ext cx="10518843" cy="962500"/>
          </a:xfrm>
          <a:custGeom>
            <a:avLst/>
            <a:gdLst/>
            <a:ahLst/>
            <a:cxnLst/>
            <a:rect l="l" t="t" r="r" b="b"/>
            <a:pathLst>
              <a:path w="10518843" h="962500">
                <a:moveTo>
                  <a:pt x="0" y="0"/>
                </a:moveTo>
                <a:lnTo>
                  <a:pt x="10518843" y="0"/>
                </a:lnTo>
                <a:lnTo>
                  <a:pt x="10518843" y="962499"/>
                </a:lnTo>
                <a:lnTo>
                  <a:pt x="0" y="96249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1922" r="-6976" b="-4946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7859741" y="4578211"/>
            <a:ext cx="7748520" cy="5031710"/>
          </a:xfrm>
          <a:custGeom>
            <a:avLst/>
            <a:gdLst/>
            <a:ahLst/>
            <a:cxnLst/>
            <a:rect l="l" t="t" r="r" b="b"/>
            <a:pathLst>
              <a:path w="7748520" h="5031710">
                <a:moveTo>
                  <a:pt x="0" y="0"/>
                </a:moveTo>
                <a:lnTo>
                  <a:pt x="7748520" y="0"/>
                </a:lnTo>
                <a:lnTo>
                  <a:pt x="7748520" y="5031710"/>
                </a:lnTo>
                <a:lnTo>
                  <a:pt x="0" y="50317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t="-1885" r="-3528" b="-45438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2" name="Group 12"/>
          <p:cNvGrpSpPr/>
          <p:nvPr/>
        </p:nvGrpSpPr>
        <p:grpSpPr>
          <a:xfrm>
            <a:off x="7859741" y="8599272"/>
            <a:ext cx="7342330" cy="874037"/>
            <a:chOff x="0" y="0"/>
            <a:chExt cx="1933782" cy="23019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33782" cy="230199"/>
            </a:xfrm>
            <a:custGeom>
              <a:avLst/>
              <a:gdLst/>
              <a:ahLst/>
              <a:cxnLst/>
              <a:rect l="l" t="t" r="r" b="b"/>
              <a:pathLst>
                <a:path w="1933782" h="230199">
                  <a:moveTo>
                    <a:pt x="0" y="0"/>
                  </a:moveTo>
                  <a:lnTo>
                    <a:pt x="1933782" y="0"/>
                  </a:lnTo>
                  <a:lnTo>
                    <a:pt x="1933782" y="230199"/>
                  </a:lnTo>
                  <a:lnTo>
                    <a:pt x="0" y="23019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F243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933782" cy="2682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449562" y="3570663"/>
            <a:ext cx="3069291" cy="143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4"/>
              </a:lnSpc>
            </a:pPr>
            <a:r>
              <a:rPr lang="en-US" sz="2949">
                <a:solidFill>
                  <a:srgbClr val="000000"/>
                </a:solidFill>
                <a:latin typeface="IBM Plex Sans Bold"/>
              </a:rPr>
              <a:t>Recherche de Contacts </a:t>
            </a:r>
          </a:p>
          <a:p>
            <a:pPr>
              <a:lnSpc>
                <a:spcPts val="3834"/>
              </a:lnSpc>
            </a:pPr>
            <a:endParaRPr lang="en-US" sz="2949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88098" y="5114925"/>
            <a:ext cx="4130755" cy="199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13" tooltip="https://docs.google.com/spreadsheets/d/1DUF2isFWsqVSYhbaACYtbgcLi_YjDqpE3GLQIVgkKQg/edit#gid=69851113"/>
              </a:rPr>
              <a:t>Implémente une fonction de recherche par nom ou adresse e-mail pour retrouver rapidement les contacts souhaités.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58831" y="7976103"/>
            <a:ext cx="1379191" cy="39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Open Sans Bold"/>
              </a:rPr>
              <a:t>Résultat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927835" y="246278"/>
            <a:ext cx="10163521" cy="1192412"/>
            <a:chOff x="0" y="0"/>
            <a:chExt cx="13551361" cy="158988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3551361" cy="1589883"/>
              <a:chOff x="0" y="0"/>
              <a:chExt cx="11899111" cy="139603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1899112" cy="1396037"/>
              </a:xfrm>
              <a:custGeom>
                <a:avLst/>
                <a:gdLst/>
                <a:ahLst/>
                <a:cxnLst/>
                <a:rect l="l" t="t" r="r" b="b"/>
                <a:pathLst>
                  <a:path w="11899112" h="1396037">
                    <a:moveTo>
                      <a:pt x="11774651" y="1396036"/>
                    </a:moveTo>
                    <a:lnTo>
                      <a:pt x="124460" y="1396036"/>
                    </a:lnTo>
                    <a:cubicBezTo>
                      <a:pt x="55880" y="1396036"/>
                      <a:pt x="0" y="1340156"/>
                      <a:pt x="0" y="12715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74651" y="0"/>
                    </a:lnTo>
                    <a:cubicBezTo>
                      <a:pt x="11843231" y="0"/>
                      <a:pt x="11899112" y="55880"/>
                      <a:pt x="11899112" y="124460"/>
                    </a:cubicBezTo>
                    <a:lnTo>
                      <a:pt x="11899112" y="1271577"/>
                    </a:lnTo>
                    <a:cubicBezTo>
                      <a:pt x="11899112" y="1340156"/>
                      <a:pt x="11843231" y="1396037"/>
                      <a:pt x="11774651" y="1396037"/>
                    </a:cubicBezTo>
                    <a:close/>
                  </a:path>
                </a:pathLst>
              </a:custGeom>
              <a:solidFill>
                <a:srgbClr val="FF8D61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-9525"/>
              <a:ext cx="13551361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000"/>
                </a:lnSpc>
                <a:spcBef>
                  <a:spcPct val="0"/>
                </a:spcBef>
              </a:pPr>
              <a:r>
                <a:rPr lang="en-US" sz="7500">
                  <a:solidFill>
                    <a:srgbClr val="000000"/>
                  </a:solidFill>
                  <a:latin typeface="IBM Plex Sans Bold"/>
                </a:rPr>
                <a:t>Fonctionnalités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23031" y="303154"/>
              <a:ext cx="975665" cy="86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5652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IBM Plex Sans"/>
                </a:rPr>
                <a:t>04</a:t>
              </a:r>
            </a:p>
          </p:txBody>
        </p:sp>
      </p:grp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23DCC489-CFA0-1378-ED17-F5AC733A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20394" y="1077969"/>
            <a:ext cx="14161922" cy="121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7"/>
              </a:lnSpc>
            </a:pPr>
            <a:r>
              <a:rPr lang="en-US" sz="9127">
                <a:solidFill>
                  <a:srgbClr val="000000"/>
                </a:solidFill>
                <a:latin typeface="IBM Plex Sans Bold"/>
              </a:rPr>
              <a:t>Recherche de Contacts</a:t>
            </a:r>
          </a:p>
        </p:txBody>
      </p:sp>
      <p:sp>
        <p:nvSpPr>
          <p:cNvPr id="5" name="Freeform 5"/>
          <p:cNvSpPr/>
          <p:nvPr/>
        </p:nvSpPr>
        <p:spPr>
          <a:xfrm>
            <a:off x="220394" y="404937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7" y="0"/>
                </a:lnTo>
                <a:lnTo>
                  <a:pt x="2397687" y="780925"/>
                </a:lnTo>
                <a:lnTo>
                  <a:pt x="0" y="78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028700" y="2972464"/>
            <a:ext cx="8115300" cy="2171036"/>
          </a:xfrm>
          <a:custGeom>
            <a:avLst/>
            <a:gdLst/>
            <a:ahLst/>
            <a:cxnLst/>
            <a:rect l="l" t="t" r="r" b="b"/>
            <a:pathLst>
              <a:path w="8115300" h="2171036">
                <a:moveTo>
                  <a:pt x="0" y="0"/>
                </a:moveTo>
                <a:lnTo>
                  <a:pt x="8115300" y="0"/>
                </a:lnTo>
                <a:lnTo>
                  <a:pt x="8115300" y="2171036"/>
                </a:lnTo>
                <a:lnTo>
                  <a:pt x="0" y="21710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60" r="-6491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9187053" y="2972464"/>
            <a:ext cx="8463216" cy="2215204"/>
          </a:xfrm>
          <a:custGeom>
            <a:avLst/>
            <a:gdLst/>
            <a:ahLst/>
            <a:cxnLst/>
            <a:rect l="l" t="t" r="r" b="b"/>
            <a:pathLst>
              <a:path w="8463216" h="2215204">
                <a:moveTo>
                  <a:pt x="0" y="0"/>
                </a:moveTo>
                <a:lnTo>
                  <a:pt x="8463216" y="0"/>
                </a:lnTo>
                <a:lnTo>
                  <a:pt x="8463216" y="2215204"/>
                </a:lnTo>
                <a:lnTo>
                  <a:pt x="0" y="221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1855796" y="1176337"/>
            <a:ext cx="268977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3369674" y="5747362"/>
            <a:ext cx="12977424" cy="31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Ces fonctions permettent la: 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-Récupération du nom ou numéro saisi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-Connexion à la base de données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-Exécution de la requête SQL de recherche 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-Insertion des résultats et Fermeture de la connexion à la base de données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63301295-C37B-ADF8-1798-20ABB7049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76890">
            <a:off x="-4899893" y="6122938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028700" y="3133185"/>
            <a:ext cx="5029200" cy="4881017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1758" y="3414724"/>
            <a:ext cx="1082132" cy="108213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4300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>
            <a:off x="1388098" y="3737693"/>
            <a:ext cx="589451" cy="436194"/>
          </a:xfrm>
          <a:custGeom>
            <a:avLst/>
            <a:gdLst/>
            <a:ahLst/>
            <a:cxnLst/>
            <a:rect l="l" t="t" r="r" b="b"/>
            <a:pathLst>
              <a:path w="589451" h="436194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483981" y="542385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6" y="0"/>
                </a:lnTo>
                <a:lnTo>
                  <a:pt x="2397686" y="780926"/>
                </a:lnTo>
                <a:lnTo>
                  <a:pt x="0" y="780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 rot="-700503">
            <a:off x="6315359" y="3950391"/>
            <a:ext cx="1582275" cy="446993"/>
          </a:xfrm>
          <a:custGeom>
            <a:avLst/>
            <a:gdLst/>
            <a:ahLst/>
            <a:cxnLst/>
            <a:rect l="l" t="t" r="r" b="b"/>
            <a:pathLst>
              <a:path w="1582275" h="446993">
                <a:moveTo>
                  <a:pt x="0" y="0"/>
                </a:moveTo>
                <a:lnTo>
                  <a:pt x="1582275" y="0"/>
                </a:lnTo>
                <a:lnTo>
                  <a:pt x="1582275" y="446992"/>
                </a:lnTo>
                <a:lnTo>
                  <a:pt x="0" y="44699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 rot="-9432949">
            <a:off x="15816452" y="8862589"/>
            <a:ext cx="1592062" cy="1152255"/>
          </a:xfrm>
          <a:custGeom>
            <a:avLst/>
            <a:gdLst/>
            <a:ahLst/>
            <a:cxnLst/>
            <a:rect l="l" t="t" r="r" b="b"/>
            <a:pathLst>
              <a:path w="1592062" h="1152255">
                <a:moveTo>
                  <a:pt x="0" y="0"/>
                </a:moveTo>
                <a:lnTo>
                  <a:pt x="1592062" y="0"/>
                </a:lnTo>
                <a:lnTo>
                  <a:pt x="1592062" y="1152255"/>
                </a:lnTo>
                <a:lnTo>
                  <a:pt x="0" y="11522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7927835" y="246278"/>
            <a:ext cx="10163521" cy="1192412"/>
            <a:chOff x="0" y="0"/>
            <a:chExt cx="13551361" cy="158988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551361" cy="1589883"/>
              <a:chOff x="0" y="0"/>
              <a:chExt cx="11899111" cy="139603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899112" cy="1396037"/>
              </a:xfrm>
              <a:custGeom>
                <a:avLst/>
                <a:gdLst/>
                <a:ahLst/>
                <a:cxnLst/>
                <a:rect l="l" t="t" r="r" b="b"/>
                <a:pathLst>
                  <a:path w="11899112" h="1396037">
                    <a:moveTo>
                      <a:pt x="11774651" y="1396036"/>
                    </a:moveTo>
                    <a:lnTo>
                      <a:pt x="124460" y="1396036"/>
                    </a:lnTo>
                    <a:cubicBezTo>
                      <a:pt x="55880" y="1396036"/>
                      <a:pt x="0" y="1340156"/>
                      <a:pt x="0" y="12715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74651" y="0"/>
                    </a:lnTo>
                    <a:cubicBezTo>
                      <a:pt x="11843231" y="0"/>
                      <a:pt x="11899112" y="55880"/>
                      <a:pt x="11899112" y="124460"/>
                    </a:cubicBezTo>
                    <a:lnTo>
                      <a:pt x="11899112" y="1271577"/>
                    </a:lnTo>
                    <a:cubicBezTo>
                      <a:pt x="11899112" y="1340156"/>
                      <a:pt x="11843231" y="1396037"/>
                      <a:pt x="11774651" y="1396037"/>
                    </a:cubicBezTo>
                    <a:close/>
                  </a:path>
                </a:pathLst>
              </a:custGeom>
              <a:solidFill>
                <a:srgbClr val="FF8D61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-9525"/>
              <a:ext cx="13551361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000"/>
                </a:lnSpc>
                <a:spcBef>
                  <a:spcPct val="0"/>
                </a:spcBef>
              </a:pPr>
              <a:r>
                <a:rPr lang="en-US" sz="7500">
                  <a:solidFill>
                    <a:srgbClr val="000000"/>
                  </a:solidFill>
                  <a:latin typeface="IBM Plex Sans Bold"/>
                </a:rPr>
                <a:t>Fonctionnalités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23031" y="303154"/>
              <a:ext cx="975665" cy="86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5652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IBM Plex Sans"/>
                </a:rPr>
                <a:t>04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7927835" y="1531746"/>
            <a:ext cx="7922122" cy="3765957"/>
          </a:xfrm>
          <a:custGeom>
            <a:avLst/>
            <a:gdLst/>
            <a:ahLst/>
            <a:cxnLst/>
            <a:rect l="l" t="t" r="r" b="b"/>
            <a:pathLst>
              <a:path w="7922122" h="3765957">
                <a:moveTo>
                  <a:pt x="0" y="0"/>
                </a:moveTo>
                <a:lnTo>
                  <a:pt x="7922122" y="0"/>
                </a:lnTo>
                <a:lnTo>
                  <a:pt x="7922122" y="3765957"/>
                </a:lnTo>
                <a:lnTo>
                  <a:pt x="0" y="376595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6546909" y="5573694"/>
            <a:ext cx="8783867" cy="4175607"/>
          </a:xfrm>
          <a:custGeom>
            <a:avLst/>
            <a:gdLst/>
            <a:ahLst/>
            <a:cxnLst/>
            <a:rect l="l" t="t" r="r" b="b"/>
            <a:pathLst>
              <a:path w="8783867" h="4175607">
                <a:moveTo>
                  <a:pt x="0" y="0"/>
                </a:moveTo>
                <a:lnTo>
                  <a:pt x="8783867" y="0"/>
                </a:lnTo>
                <a:lnTo>
                  <a:pt x="8783867" y="4175607"/>
                </a:lnTo>
                <a:lnTo>
                  <a:pt x="0" y="4175607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7" name="Group 17"/>
          <p:cNvGrpSpPr/>
          <p:nvPr/>
        </p:nvGrpSpPr>
        <p:grpSpPr>
          <a:xfrm>
            <a:off x="6286500" y="8371270"/>
            <a:ext cx="3462192" cy="623971"/>
            <a:chOff x="0" y="0"/>
            <a:chExt cx="911853" cy="16433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911853" cy="164338"/>
            </a:xfrm>
            <a:custGeom>
              <a:avLst/>
              <a:gdLst/>
              <a:ahLst/>
              <a:cxnLst/>
              <a:rect l="l" t="t" r="r" b="b"/>
              <a:pathLst>
                <a:path w="911853" h="164338">
                  <a:moveTo>
                    <a:pt x="0" y="0"/>
                  </a:moveTo>
                  <a:lnTo>
                    <a:pt x="911853" y="0"/>
                  </a:lnTo>
                  <a:lnTo>
                    <a:pt x="911853" y="164338"/>
                  </a:lnTo>
                  <a:lnTo>
                    <a:pt x="0" y="16433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243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911853" cy="2024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449562" y="3570663"/>
            <a:ext cx="3069291" cy="143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4"/>
              </a:lnSpc>
            </a:pPr>
            <a:r>
              <a:rPr lang="en-US" sz="2949">
                <a:solidFill>
                  <a:srgbClr val="000000"/>
                </a:solidFill>
                <a:latin typeface="IBM Plex Sans Bold"/>
              </a:rPr>
              <a:t>Modification de Contacts : </a:t>
            </a:r>
          </a:p>
          <a:p>
            <a:pPr>
              <a:lnSpc>
                <a:spcPts val="3834"/>
              </a:lnSpc>
            </a:pPr>
            <a:endParaRPr lang="en-US" sz="2949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88098" y="5114925"/>
            <a:ext cx="4130755" cy="15979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</a:rPr>
              <a:t>Autorise la modification des informations des contacts existants pour maintenir la base de données à jour 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358831" y="7976103"/>
            <a:ext cx="1379191" cy="39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Open Sans Bold"/>
              </a:rPr>
              <a:t>Résultat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12193263" y="6249393"/>
            <a:ext cx="2711915" cy="1679048"/>
            <a:chOff x="0" y="0"/>
            <a:chExt cx="714249" cy="442218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714249" cy="442218"/>
            </a:xfrm>
            <a:custGeom>
              <a:avLst/>
              <a:gdLst/>
              <a:ahLst/>
              <a:cxnLst/>
              <a:rect l="l" t="t" r="r" b="b"/>
              <a:pathLst>
                <a:path w="714249" h="442218">
                  <a:moveTo>
                    <a:pt x="0" y="0"/>
                  </a:moveTo>
                  <a:lnTo>
                    <a:pt x="714249" y="0"/>
                  </a:lnTo>
                  <a:lnTo>
                    <a:pt x="714249" y="442218"/>
                  </a:lnTo>
                  <a:lnTo>
                    <a:pt x="0" y="44221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243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714249" cy="480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7926493" y="5994962"/>
            <a:ext cx="4266770" cy="1859627"/>
            <a:chOff x="0" y="0"/>
            <a:chExt cx="1123758" cy="48977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123758" cy="489778"/>
            </a:xfrm>
            <a:custGeom>
              <a:avLst/>
              <a:gdLst/>
              <a:ahLst/>
              <a:cxnLst/>
              <a:rect l="l" t="t" r="r" b="b"/>
              <a:pathLst>
                <a:path w="1123758" h="489778">
                  <a:moveTo>
                    <a:pt x="0" y="0"/>
                  </a:moveTo>
                  <a:lnTo>
                    <a:pt x="1123758" y="0"/>
                  </a:lnTo>
                  <a:lnTo>
                    <a:pt x="1123758" y="489778"/>
                  </a:lnTo>
                  <a:lnTo>
                    <a:pt x="0" y="4897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243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1123758" cy="5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2992530" y="1878066"/>
            <a:ext cx="2662924" cy="1859627"/>
            <a:chOff x="0" y="0"/>
            <a:chExt cx="701346" cy="489778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1346" cy="489778"/>
            </a:xfrm>
            <a:custGeom>
              <a:avLst/>
              <a:gdLst/>
              <a:ahLst/>
              <a:cxnLst/>
              <a:rect l="l" t="t" r="r" b="b"/>
              <a:pathLst>
                <a:path w="701346" h="489778">
                  <a:moveTo>
                    <a:pt x="0" y="0"/>
                  </a:moveTo>
                  <a:lnTo>
                    <a:pt x="701346" y="0"/>
                  </a:lnTo>
                  <a:lnTo>
                    <a:pt x="701346" y="489778"/>
                  </a:lnTo>
                  <a:lnTo>
                    <a:pt x="0" y="4897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243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701346" cy="5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33" name="Espace réservé du numéro de diapositive 32">
            <a:extLst>
              <a:ext uri="{FF2B5EF4-FFF2-40B4-BE49-F238E27FC236}">
                <a16:creationId xmlns:a16="http://schemas.microsoft.com/office/drawing/2014/main" id="{ABCBBBAF-8FB5-87BB-829A-FABE4300D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20394" y="1077969"/>
            <a:ext cx="14161922" cy="121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7"/>
              </a:lnSpc>
            </a:pPr>
            <a:r>
              <a:rPr lang="en-US" sz="9127">
                <a:solidFill>
                  <a:srgbClr val="000000"/>
                </a:solidFill>
                <a:latin typeface="IBM Plex Sans Bold"/>
              </a:rPr>
              <a:t>Modification de Contact</a:t>
            </a:r>
          </a:p>
        </p:txBody>
      </p:sp>
      <p:sp>
        <p:nvSpPr>
          <p:cNvPr id="5" name="Freeform 5"/>
          <p:cNvSpPr/>
          <p:nvPr/>
        </p:nvSpPr>
        <p:spPr>
          <a:xfrm>
            <a:off x="220394" y="404937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7" y="0"/>
                </a:lnTo>
                <a:lnTo>
                  <a:pt x="2397687" y="780925"/>
                </a:lnTo>
                <a:lnTo>
                  <a:pt x="0" y="78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621788" y="2447054"/>
            <a:ext cx="13175258" cy="3530888"/>
          </a:xfrm>
          <a:custGeom>
            <a:avLst/>
            <a:gdLst/>
            <a:ahLst/>
            <a:cxnLst/>
            <a:rect l="l" t="t" r="r" b="b"/>
            <a:pathLst>
              <a:path w="13175258" h="3530888">
                <a:moveTo>
                  <a:pt x="0" y="0"/>
                </a:moveTo>
                <a:lnTo>
                  <a:pt x="13175258" y="0"/>
                </a:lnTo>
                <a:lnTo>
                  <a:pt x="13175258" y="3530889"/>
                </a:lnTo>
                <a:lnTo>
                  <a:pt x="0" y="35308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675" b="-2675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855796" y="1176337"/>
            <a:ext cx="268977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4545576" y="6355243"/>
            <a:ext cx="12977424" cy="31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Cette fonction permet la: 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-Récupération de l'ID du contact sélectionné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-Récupération des nouvelles données du formulaire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-Connexion à la base de données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Mise à jour des données dans la table 'contacts'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Mise à jour de l'affichage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93F3531-8184-7593-B8B1-25BCB8A1E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76890">
            <a:off x="-4899893" y="6122938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028700" y="3133185"/>
            <a:ext cx="5029200" cy="4881017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1758" y="3414724"/>
            <a:ext cx="1082132" cy="108213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4300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>
            <a:off x="1388098" y="3737693"/>
            <a:ext cx="589451" cy="436194"/>
          </a:xfrm>
          <a:custGeom>
            <a:avLst/>
            <a:gdLst/>
            <a:ahLst/>
            <a:cxnLst/>
            <a:rect l="l" t="t" r="r" b="b"/>
            <a:pathLst>
              <a:path w="589451" h="436194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483981" y="542385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6" y="0"/>
                </a:lnTo>
                <a:lnTo>
                  <a:pt x="2397686" y="780926"/>
                </a:lnTo>
                <a:lnTo>
                  <a:pt x="0" y="780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 rot="-700503">
            <a:off x="6248607" y="3571423"/>
            <a:ext cx="1582275" cy="446993"/>
          </a:xfrm>
          <a:custGeom>
            <a:avLst/>
            <a:gdLst/>
            <a:ahLst/>
            <a:cxnLst/>
            <a:rect l="l" t="t" r="r" b="b"/>
            <a:pathLst>
              <a:path w="1582275" h="446993">
                <a:moveTo>
                  <a:pt x="0" y="0"/>
                </a:moveTo>
                <a:lnTo>
                  <a:pt x="1582275" y="0"/>
                </a:lnTo>
                <a:lnTo>
                  <a:pt x="1582275" y="446993"/>
                </a:lnTo>
                <a:lnTo>
                  <a:pt x="0" y="44699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 rot="-9432949">
            <a:off x="16252396" y="6408955"/>
            <a:ext cx="1592062" cy="1152255"/>
          </a:xfrm>
          <a:custGeom>
            <a:avLst/>
            <a:gdLst/>
            <a:ahLst/>
            <a:cxnLst/>
            <a:rect l="l" t="t" r="r" b="b"/>
            <a:pathLst>
              <a:path w="1592062" h="1152255">
                <a:moveTo>
                  <a:pt x="0" y="0"/>
                </a:moveTo>
                <a:lnTo>
                  <a:pt x="1592062" y="0"/>
                </a:lnTo>
                <a:lnTo>
                  <a:pt x="1592062" y="1152255"/>
                </a:lnTo>
                <a:lnTo>
                  <a:pt x="0" y="11522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7937404" y="2622307"/>
            <a:ext cx="9495279" cy="1874549"/>
          </a:xfrm>
          <a:custGeom>
            <a:avLst/>
            <a:gdLst/>
            <a:ahLst/>
            <a:cxnLst/>
            <a:rect l="l" t="t" r="r" b="b"/>
            <a:pathLst>
              <a:path w="9495279" h="1874549">
                <a:moveTo>
                  <a:pt x="0" y="0"/>
                </a:moveTo>
                <a:lnTo>
                  <a:pt x="9495279" y="0"/>
                </a:lnTo>
                <a:lnTo>
                  <a:pt x="9495279" y="1874549"/>
                </a:lnTo>
                <a:lnTo>
                  <a:pt x="0" y="187454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5764" t="-175609" r="-2812" b="-68126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1" name="Group 11"/>
          <p:cNvGrpSpPr/>
          <p:nvPr/>
        </p:nvGrpSpPr>
        <p:grpSpPr>
          <a:xfrm>
            <a:off x="7937404" y="3133185"/>
            <a:ext cx="3738164" cy="604508"/>
            <a:chOff x="0" y="0"/>
            <a:chExt cx="984537" cy="159212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84537" cy="159212"/>
            </a:xfrm>
            <a:custGeom>
              <a:avLst/>
              <a:gdLst/>
              <a:ahLst/>
              <a:cxnLst/>
              <a:rect l="l" t="t" r="r" b="b"/>
              <a:pathLst>
                <a:path w="984537" h="159212">
                  <a:moveTo>
                    <a:pt x="0" y="0"/>
                  </a:moveTo>
                  <a:lnTo>
                    <a:pt x="984537" y="0"/>
                  </a:lnTo>
                  <a:lnTo>
                    <a:pt x="984537" y="159212"/>
                  </a:lnTo>
                  <a:lnTo>
                    <a:pt x="0" y="15921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243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984537" cy="1973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7240794" y="5573694"/>
            <a:ext cx="8869549" cy="2550873"/>
          </a:xfrm>
          <a:custGeom>
            <a:avLst/>
            <a:gdLst/>
            <a:ahLst/>
            <a:cxnLst/>
            <a:rect l="l" t="t" r="r" b="b"/>
            <a:pathLst>
              <a:path w="8869549" h="2550873">
                <a:moveTo>
                  <a:pt x="0" y="0"/>
                </a:moveTo>
                <a:lnTo>
                  <a:pt x="8869549" y="0"/>
                </a:lnTo>
                <a:lnTo>
                  <a:pt x="8869549" y="2550873"/>
                </a:lnTo>
                <a:lnTo>
                  <a:pt x="0" y="2550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2449562" y="3570663"/>
            <a:ext cx="3069291" cy="143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4"/>
              </a:lnSpc>
            </a:pPr>
            <a:r>
              <a:rPr lang="en-US" sz="2949">
                <a:solidFill>
                  <a:srgbClr val="000000"/>
                </a:solidFill>
                <a:latin typeface="IBM Plex Sans Bold"/>
              </a:rPr>
              <a:t>Suppression de Contacts:</a:t>
            </a:r>
          </a:p>
          <a:p>
            <a:pPr>
              <a:lnSpc>
                <a:spcPts val="3834"/>
              </a:lnSpc>
            </a:pPr>
            <a:endParaRPr lang="en-US" sz="2949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88098" y="5114925"/>
            <a:ext cx="4130755" cy="1197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</a:rPr>
              <a:t>Offre la possibilité de supprimer des contacts de la liste en toute simplicité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6358831" y="5535594"/>
            <a:ext cx="1379191" cy="39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Open Sans Bold"/>
              </a:rPr>
              <a:t>Résultat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927835" y="246278"/>
            <a:ext cx="10163521" cy="1192412"/>
            <a:chOff x="0" y="0"/>
            <a:chExt cx="13551361" cy="1589883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13551361" cy="1589883"/>
              <a:chOff x="0" y="0"/>
              <a:chExt cx="11899111" cy="139603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1899112" cy="1396037"/>
              </a:xfrm>
              <a:custGeom>
                <a:avLst/>
                <a:gdLst/>
                <a:ahLst/>
                <a:cxnLst/>
                <a:rect l="l" t="t" r="r" b="b"/>
                <a:pathLst>
                  <a:path w="11899112" h="1396037">
                    <a:moveTo>
                      <a:pt x="11774651" y="1396036"/>
                    </a:moveTo>
                    <a:lnTo>
                      <a:pt x="124460" y="1396036"/>
                    </a:lnTo>
                    <a:cubicBezTo>
                      <a:pt x="55880" y="1396036"/>
                      <a:pt x="0" y="1340156"/>
                      <a:pt x="0" y="12715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74651" y="0"/>
                    </a:lnTo>
                    <a:cubicBezTo>
                      <a:pt x="11843231" y="0"/>
                      <a:pt x="11899112" y="55880"/>
                      <a:pt x="11899112" y="124460"/>
                    </a:cubicBezTo>
                    <a:lnTo>
                      <a:pt x="11899112" y="1271577"/>
                    </a:lnTo>
                    <a:cubicBezTo>
                      <a:pt x="11899112" y="1340156"/>
                      <a:pt x="11843231" y="1396037"/>
                      <a:pt x="11774651" y="1396037"/>
                    </a:cubicBezTo>
                    <a:close/>
                  </a:path>
                </a:pathLst>
              </a:custGeom>
              <a:solidFill>
                <a:srgbClr val="FF8D61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0" y="-9525"/>
              <a:ext cx="13551361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000"/>
                </a:lnSpc>
                <a:spcBef>
                  <a:spcPct val="0"/>
                </a:spcBef>
              </a:pPr>
              <a:r>
                <a:rPr lang="en-US" sz="7500">
                  <a:solidFill>
                    <a:srgbClr val="000000"/>
                  </a:solidFill>
                  <a:latin typeface="IBM Plex Sans Bold"/>
                </a:rPr>
                <a:t>Fonctionnalités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23031" y="303154"/>
              <a:ext cx="975665" cy="86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5652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IBM Plex Sans"/>
                </a:rPr>
                <a:t>04</a:t>
              </a:r>
            </a:p>
          </p:txBody>
        </p:sp>
      </p:grp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5FEFD67F-46F4-992F-C9F0-B981318CC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20394" y="1077969"/>
            <a:ext cx="14161922" cy="12129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27"/>
              </a:lnSpc>
            </a:pPr>
            <a:r>
              <a:rPr lang="en-US" sz="9127">
                <a:solidFill>
                  <a:srgbClr val="000000"/>
                </a:solidFill>
                <a:latin typeface="IBM Plex Sans Bold"/>
              </a:rPr>
              <a:t>Suppression de Contact</a:t>
            </a:r>
          </a:p>
        </p:txBody>
      </p:sp>
      <p:sp>
        <p:nvSpPr>
          <p:cNvPr id="5" name="Freeform 5"/>
          <p:cNvSpPr/>
          <p:nvPr/>
        </p:nvSpPr>
        <p:spPr>
          <a:xfrm>
            <a:off x="220394" y="404937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7" y="0"/>
                </a:lnTo>
                <a:lnTo>
                  <a:pt x="2397687" y="780925"/>
                </a:lnTo>
                <a:lnTo>
                  <a:pt x="0" y="78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602732" y="2901013"/>
            <a:ext cx="12951261" cy="2592732"/>
          </a:xfrm>
          <a:custGeom>
            <a:avLst/>
            <a:gdLst/>
            <a:ahLst/>
            <a:cxnLst/>
            <a:rect l="l" t="t" r="r" b="b"/>
            <a:pathLst>
              <a:path w="12951261" h="2592732">
                <a:moveTo>
                  <a:pt x="0" y="0"/>
                </a:moveTo>
                <a:lnTo>
                  <a:pt x="12951261" y="0"/>
                </a:lnTo>
                <a:lnTo>
                  <a:pt x="12951261" y="2592732"/>
                </a:lnTo>
                <a:lnTo>
                  <a:pt x="0" y="259273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4253" b="-425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855796" y="1176337"/>
            <a:ext cx="268977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369674" y="5747362"/>
            <a:ext cx="12977424" cy="3181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Ces fonctions permettent la: 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-Récupération de l'ID du contact sélectionné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-Connexion à la base de données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-Suppression du contact de la table 'contacts'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-Suppression de l'élément sélectionné dans l'affichage graphique 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966107DE-02E2-910F-2BD4-B782E91F1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76890">
            <a:off x="-4899893" y="6122938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028700" y="3133185"/>
            <a:ext cx="5029200" cy="4881017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fr-FR"/>
          </a:p>
        </p:txBody>
      </p:sp>
      <p:sp>
        <p:nvSpPr>
          <p:cNvPr id="4" name="AutoShape 4"/>
          <p:cNvSpPr/>
          <p:nvPr/>
        </p:nvSpPr>
        <p:spPr>
          <a:xfrm>
            <a:off x="6629400" y="3133185"/>
            <a:ext cx="5029200" cy="4881017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929164" y="4102798"/>
            <a:ext cx="589451" cy="436194"/>
          </a:xfrm>
          <a:custGeom>
            <a:avLst/>
            <a:gdLst/>
            <a:ahLst/>
            <a:cxnLst/>
            <a:rect l="l" t="t" r="r" b="b"/>
            <a:pathLst>
              <a:path w="589451" h="436194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AutoShape 6"/>
          <p:cNvSpPr/>
          <p:nvPr/>
        </p:nvSpPr>
        <p:spPr>
          <a:xfrm>
            <a:off x="12230100" y="3133185"/>
            <a:ext cx="5029200" cy="4881017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13245906" y="4076738"/>
            <a:ext cx="459015" cy="488313"/>
          </a:xfrm>
          <a:custGeom>
            <a:avLst/>
            <a:gdLst/>
            <a:ahLst/>
            <a:cxnLst/>
            <a:rect l="l" t="t" r="r" b="b"/>
            <a:pathLst>
              <a:path w="459015" h="488313">
                <a:moveTo>
                  <a:pt x="0" y="0"/>
                </a:moveTo>
                <a:lnTo>
                  <a:pt x="459015" y="0"/>
                </a:lnTo>
                <a:lnTo>
                  <a:pt x="459015" y="488314"/>
                </a:lnTo>
                <a:lnTo>
                  <a:pt x="0" y="48831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14343920" y="8918969"/>
            <a:ext cx="2787066" cy="223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55"/>
              </a:lnSpc>
              <a:spcBef>
                <a:spcPct val="0"/>
              </a:spcBef>
            </a:pPr>
            <a:r>
              <a:rPr lang="en-US" sz="1325">
                <a:solidFill>
                  <a:srgbClr val="FFFFFF"/>
                </a:solidFill>
                <a:latin typeface="IBM Plex Sans Bold"/>
              </a:rPr>
              <a:t>RETOURNER À L'ORDRE DU JOUR</a:t>
            </a:r>
          </a:p>
        </p:txBody>
      </p:sp>
      <p:sp>
        <p:nvSpPr>
          <p:cNvPr id="9" name="Freeform 9"/>
          <p:cNvSpPr/>
          <p:nvPr/>
        </p:nvSpPr>
        <p:spPr>
          <a:xfrm>
            <a:off x="367269" y="391652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7" y="0"/>
                </a:lnTo>
                <a:lnTo>
                  <a:pt x="2397687" y="780926"/>
                </a:lnTo>
                <a:lnTo>
                  <a:pt x="0" y="7809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1626175" y="3585202"/>
            <a:ext cx="3707825" cy="75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</a:pPr>
            <a:r>
              <a:rPr lang="en-US" sz="2350">
                <a:solidFill>
                  <a:srgbClr val="000000"/>
                </a:solidFill>
                <a:latin typeface="IBM Plex Sans Bold"/>
              </a:rPr>
              <a:t>Intégration de la Base de Données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92850" y="4730348"/>
            <a:ext cx="3707825" cy="27981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9" tooltip="https://docs.google.com/spreadsheets/d/1DUF2isFWsqVSYhbaACYtbgcLi_YjDqpE3GLQIVgkKQg/edit#gid=69851113"/>
              </a:rPr>
              <a:t> La mise en place et la gestion de la base de données SQLite ont présenté des défis, notamment pour garantir la stabilité et la cohérence des données.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057900" y="1009609"/>
            <a:ext cx="11201400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10200"/>
              </a:lnSpc>
              <a:spcBef>
                <a:spcPct val="0"/>
              </a:spcBef>
            </a:pPr>
            <a:r>
              <a:rPr lang="en-US" sz="8500">
                <a:solidFill>
                  <a:srgbClr val="000000"/>
                </a:solidFill>
                <a:latin typeface="IBM Plex Sans"/>
              </a:rPr>
              <a:t>Difficultés rencontrées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90088" y="3585202"/>
            <a:ext cx="3707825" cy="37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5"/>
              </a:lnSpc>
            </a:pPr>
            <a:r>
              <a:rPr lang="en-US" sz="2350">
                <a:solidFill>
                  <a:srgbClr val="000000"/>
                </a:solidFill>
                <a:latin typeface="IBM Plex Sans Bold"/>
              </a:rPr>
              <a:t>Interface Utilisateur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290088" y="4730348"/>
            <a:ext cx="3707825" cy="23980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</a:rPr>
              <a:t>Concevoir une interface utilisateur conviviale et esthétique a nécessité des ajustements continus pour répondre aux besoins de l'utilisateur final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84224" y="3585202"/>
            <a:ext cx="3707825" cy="37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055"/>
              </a:lnSpc>
            </a:pPr>
            <a:r>
              <a:rPr lang="en-US" sz="2350" u="sng">
                <a:solidFill>
                  <a:srgbClr val="000000"/>
                </a:solidFill>
                <a:latin typeface="IBM Plex Sans Bold"/>
                <a:hlinkClick r:id="rId9" tooltip="https://docs.google.com/spreadsheets/d/1DUF2isFWsqVSYhbaACYtbgcLi_YjDqpE3GLQIVgkKQg/edit#gid=69851113"/>
              </a:rPr>
              <a:t>Manipulation des Images :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890788" y="4345771"/>
            <a:ext cx="3707825" cy="3198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9" tooltip="https://docs.google.com/spreadsheets/d/1DUF2isFWsqVSYhbaACYtbgcLi_YjDqpE3GLQIVgkKQg/edit#gid=69851113"/>
              </a:rPr>
              <a:t> L'intégration et la manipulation d'images, ont constitué un défi technique, nécessitant une gestion appropriée pour assurer une expérience utilisateur fluide.</a:t>
            </a:r>
          </a:p>
        </p:txBody>
      </p:sp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64875C20-4EF3-CA7D-F302-2451A5BF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144000" y="926923"/>
            <a:ext cx="8115300" cy="2336888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fr-FR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406" y="893959"/>
            <a:ext cx="1616890" cy="1616890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9144000" y="3975056"/>
            <a:ext cx="8115300" cy="2336888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fr-FR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406" y="3840315"/>
            <a:ext cx="1616890" cy="1616890"/>
          </a:xfrm>
          <a:prstGeom prst="rect">
            <a:avLst/>
          </a:prstGeom>
        </p:spPr>
      </p:pic>
      <p:sp>
        <p:nvSpPr>
          <p:cNvPr id="6" name="AutoShape 6"/>
          <p:cNvSpPr/>
          <p:nvPr/>
        </p:nvSpPr>
        <p:spPr>
          <a:xfrm>
            <a:off x="9144000" y="7023188"/>
            <a:ext cx="8115300" cy="2336888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fr-FR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8406" y="6787923"/>
            <a:ext cx="1616890" cy="1616890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260811" y="391652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7" y="0"/>
                </a:lnTo>
                <a:lnTo>
                  <a:pt x="2397687" y="780926"/>
                </a:lnTo>
                <a:lnTo>
                  <a:pt x="0" y="7809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1028700" y="2031956"/>
            <a:ext cx="6705600" cy="3886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200"/>
              </a:lnSpc>
              <a:spcBef>
                <a:spcPct val="0"/>
              </a:spcBef>
            </a:pPr>
            <a:r>
              <a:rPr lang="en-US" sz="8500" u="sng">
                <a:solidFill>
                  <a:srgbClr val="000000"/>
                </a:solidFill>
                <a:latin typeface="IBM Plex Sans"/>
              </a:rPr>
              <a:t>Conclusion: les solutions trouvées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290804" y="926923"/>
            <a:ext cx="7798616" cy="2214841"/>
            <a:chOff x="0" y="0"/>
            <a:chExt cx="10398154" cy="2953121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19050"/>
              <a:ext cx="10398154" cy="61242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41"/>
                </a:lnSpc>
              </a:pPr>
              <a:r>
                <a:rPr lang="en-US" sz="2955" u="sng">
                  <a:solidFill>
                    <a:srgbClr val="000000"/>
                  </a:solidFill>
                  <a:latin typeface="IBM Plex Sans Bold"/>
                  <a:hlinkClick r:id="rId6" tooltip="https://docs.google.com/spreadsheets/d/1DUF2isFWsqVSYhbaACYtbgcLi_YjDqpE3GLQIVgkKQg/edit#gid=69851113"/>
                </a:rPr>
                <a:t>Gestion de Base de Données avec SQLite 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73073"/>
              <a:ext cx="10398154" cy="22799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430"/>
                </a:lnSpc>
              </a:pPr>
              <a:r>
                <a:rPr lang="en-US" sz="2638">
                  <a:solidFill>
                    <a:srgbClr val="000000"/>
                  </a:solidFill>
                  <a:latin typeface="IBM Plex Sans"/>
                  <a:hlinkClick r:id="rId6" tooltip="https://docs.google.com/spreadsheets/d/1DUF2isFWsqVSYhbaACYtbgcLi_YjDqpE3GLQIVgkKQg/edit#gid=69851113"/>
                </a:rPr>
                <a:t>La création et la gestion d'une base de données SQLite ont enrichi la compréhension des bases de données relationnelles, améliorant ainsi les compétences 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9367406" y="4094291"/>
            <a:ext cx="7722014" cy="2098418"/>
            <a:chOff x="0" y="0"/>
            <a:chExt cx="10296019" cy="2797891"/>
          </a:xfrm>
        </p:grpSpPr>
        <p:sp>
          <p:nvSpPr>
            <p:cNvPr id="14" name="TextBox 14"/>
            <p:cNvSpPr txBox="1"/>
            <p:nvPr/>
          </p:nvSpPr>
          <p:spPr>
            <a:xfrm>
              <a:off x="0" y="-28575"/>
              <a:ext cx="10296019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IBM Plex Sans Bold"/>
                </a:rPr>
                <a:t>Manipulation d'Images avec Pillow 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627166"/>
              <a:ext cx="10296019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</a:rPr>
                <a:t>L'utilisation de la bibliothèque Pillow pour la manipulation d'images a élargi les connaissances en traitement d'images, y compris le redimensionnement et la conversion de formats.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290804" y="7159882"/>
            <a:ext cx="7736743" cy="2098418"/>
            <a:chOff x="0" y="0"/>
            <a:chExt cx="10315657" cy="2797891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28575"/>
              <a:ext cx="10315657" cy="59076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>
                  <a:solidFill>
                    <a:srgbClr val="000000"/>
                  </a:solidFill>
                  <a:latin typeface="IBM Plex Sans Bold"/>
                </a:rPr>
                <a:t>Interface Graphique avec Tkinter 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627166"/>
              <a:ext cx="10315657" cy="21706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250"/>
                </a:lnSpc>
              </a:pPr>
              <a:r>
                <a:rPr lang="en-US" sz="2500">
                  <a:solidFill>
                    <a:srgbClr val="000000"/>
                  </a:solidFill>
                  <a:latin typeface="IBM Plex Sans"/>
                </a:rPr>
                <a:t>La conception de l'interface utilisateur avec Tkinter a permis de développer des compétences en création d'interfaces graphiques interactives en Python, offrant une meilleure expérience utilisateur.</a:t>
              </a:r>
            </a:p>
          </p:txBody>
        </p:sp>
      </p:grpSp>
      <p:sp>
        <p:nvSpPr>
          <p:cNvPr id="19" name="Freeform 19"/>
          <p:cNvSpPr/>
          <p:nvPr/>
        </p:nvSpPr>
        <p:spPr>
          <a:xfrm rot="-8376890">
            <a:off x="-4747493" y="6275338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7C11F52B-FA2B-7EF8-929D-32D5B0D0B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ech Pattern 3D Lined Shape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1697320" y="3886834"/>
            <a:ext cx="3388048" cy="4359851"/>
            <a:chOff x="0" y="0"/>
            <a:chExt cx="3133810" cy="403268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FF8D61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5" name="Freeform 5"/>
          <p:cNvSpPr/>
          <p:nvPr/>
        </p:nvSpPr>
        <p:spPr>
          <a:xfrm>
            <a:off x="220394" y="404937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7" y="0"/>
                </a:lnTo>
                <a:lnTo>
                  <a:pt x="2397687" y="780925"/>
                </a:lnTo>
                <a:lnTo>
                  <a:pt x="0" y="78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9367528" y="3886834"/>
            <a:ext cx="3388048" cy="4359851"/>
            <a:chOff x="0" y="0"/>
            <a:chExt cx="3133810" cy="403268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FF8D61"/>
            </a:solidFill>
          </p:spPr>
          <p:txBody>
            <a:bodyPr/>
            <a:lstStyle/>
            <a:p>
              <a:endParaRPr lang="fr-F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531805" y="3886834"/>
            <a:ext cx="3388048" cy="4359851"/>
            <a:chOff x="0" y="0"/>
            <a:chExt cx="3133810" cy="403268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3133810" cy="4032690"/>
            </a:xfrm>
            <a:custGeom>
              <a:avLst/>
              <a:gdLst/>
              <a:ahLst/>
              <a:cxnLst/>
              <a:rect l="l" t="t" r="r" b="b"/>
              <a:pathLst>
                <a:path w="3133810" h="4032690">
                  <a:moveTo>
                    <a:pt x="3009350" y="4032689"/>
                  </a:moveTo>
                  <a:lnTo>
                    <a:pt x="124460" y="4032689"/>
                  </a:lnTo>
                  <a:cubicBezTo>
                    <a:pt x="55880" y="4032689"/>
                    <a:pt x="0" y="3976809"/>
                    <a:pt x="0" y="3908229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908229"/>
                  </a:lnTo>
                  <a:cubicBezTo>
                    <a:pt x="3133810" y="3976809"/>
                    <a:pt x="3077930" y="4032690"/>
                    <a:pt x="3009350" y="4032690"/>
                  </a:cubicBezTo>
                  <a:close/>
                </a:path>
              </a:pathLst>
            </a:custGeom>
            <a:solidFill>
              <a:srgbClr val="FF8D61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712371" y="1898841"/>
            <a:ext cx="10863257" cy="1200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480"/>
              </a:lnSpc>
              <a:spcBef>
                <a:spcPct val="0"/>
              </a:spcBef>
            </a:pPr>
            <a:r>
              <a:rPr lang="en-US" sz="7900">
                <a:solidFill>
                  <a:srgbClr val="000000"/>
                </a:solidFill>
                <a:latin typeface="IBM Plex Sans"/>
              </a:rPr>
              <a:t>SOMMAIRE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850339" y="5726376"/>
            <a:ext cx="3082010" cy="642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2"/>
              </a:lnSpc>
              <a:spcBef>
                <a:spcPct val="0"/>
              </a:spcBef>
            </a:pPr>
            <a:r>
              <a:rPr lang="en-US" sz="4024">
                <a:solidFill>
                  <a:srgbClr val="000000"/>
                </a:solidFill>
                <a:latin typeface="IBM Plex Sans Bold"/>
              </a:rPr>
              <a:t>Présentation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021039" y="4110602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IBM Plex Sans"/>
              </a:rPr>
              <a:t>01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3203251" y="3886834"/>
            <a:ext cx="3520943" cy="4374202"/>
            <a:chOff x="0" y="0"/>
            <a:chExt cx="3133810" cy="389325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133810" cy="3893253"/>
            </a:xfrm>
            <a:custGeom>
              <a:avLst/>
              <a:gdLst/>
              <a:ahLst/>
              <a:cxnLst/>
              <a:rect l="l" t="t" r="r" b="b"/>
              <a:pathLst>
                <a:path w="3133810" h="3893253">
                  <a:moveTo>
                    <a:pt x="3009350" y="3893252"/>
                  </a:moveTo>
                  <a:lnTo>
                    <a:pt x="124460" y="3893252"/>
                  </a:lnTo>
                  <a:cubicBezTo>
                    <a:pt x="55880" y="3893252"/>
                    <a:pt x="0" y="3837372"/>
                    <a:pt x="0" y="376879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3009350" y="0"/>
                  </a:lnTo>
                  <a:cubicBezTo>
                    <a:pt x="3077930" y="0"/>
                    <a:pt x="3133810" y="55880"/>
                    <a:pt x="3133810" y="124460"/>
                  </a:cubicBezTo>
                  <a:lnTo>
                    <a:pt x="3133810" y="3768792"/>
                  </a:lnTo>
                  <a:cubicBezTo>
                    <a:pt x="3133810" y="3837372"/>
                    <a:pt x="3077930" y="3893253"/>
                    <a:pt x="3009350" y="3893253"/>
                  </a:cubicBezTo>
                  <a:close/>
                </a:path>
              </a:pathLst>
            </a:custGeom>
            <a:solidFill>
              <a:srgbClr val="FF8D61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3203251" y="5448391"/>
            <a:ext cx="3520943" cy="1208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7"/>
              </a:lnSpc>
              <a:spcBef>
                <a:spcPct val="0"/>
              </a:spcBef>
            </a:pPr>
            <a:r>
              <a:rPr lang="en-US" sz="3767">
                <a:solidFill>
                  <a:srgbClr val="000000"/>
                </a:solidFill>
                <a:latin typeface="IBM Plex Sans Bold"/>
              </a:rPr>
              <a:t>Les Fonctionnalités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63815" y="4047488"/>
            <a:ext cx="760451" cy="71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6036"/>
              </a:lnSpc>
              <a:spcBef>
                <a:spcPct val="0"/>
              </a:spcBef>
            </a:pPr>
            <a:r>
              <a:rPr lang="en-US" sz="3845" u="none">
                <a:solidFill>
                  <a:srgbClr val="000000"/>
                </a:solidFill>
                <a:latin typeface="IBM Plex Sans"/>
              </a:rPr>
              <a:t>03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704013" y="5806097"/>
            <a:ext cx="2715079" cy="6442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5232"/>
              </a:lnSpc>
              <a:spcBef>
                <a:spcPct val="0"/>
              </a:spcBef>
            </a:pPr>
            <a:r>
              <a:rPr lang="en-US" sz="4024">
                <a:solidFill>
                  <a:srgbClr val="000000"/>
                </a:solidFill>
                <a:latin typeface="IBM Plex Sans Bold"/>
              </a:rPr>
              <a:t>L’interface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3442241" y="4047488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IBM Plex Sans"/>
              </a:rPr>
              <a:t>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531805" y="5815622"/>
            <a:ext cx="3387429" cy="12006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20"/>
              </a:lnSpc>
              <a:spcBef>
                <a:spcPct val="0"/>
              </a:spcBef>
            </a:pPr>
            <a:r>
              <a:rPr lang="en-US" sz="3708">
                <a:solidFill>
                  <a:srgbClr val="000000"/>
                </a:solidFill>
                <a:latin typeface="IBM Plex Sans Bold"/>
              </a:rPr>
              <a:t>Manipulation de SQLite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856143" y="4110602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IBM Plex Sans"/>
              </a:rPr>
              <a:t>02</a:t>
            </a:r>
          </a:p>
        </p:txBody>
      </p:sp>
      <p:sp>
        <p:nvSpPr>
          <p:cNvPr id="21" name="Espace réservé du numéro de diapositive 20">
            <a:extLst>
              <a:ext uri="{FF2B5EF4-FFF2-40B4-BE49-F238E27FC236}">
                <a16:creationId xmlns:a16="http://schemas.microsoft.com/office/drawing/2014/main" id="{667AA936-418A-CC13-9C24-869CEE25D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396938" y="-1151136"/>
            <a:ext cx="14026196" cy="11628992"/>
          </a:xfrm>
          <a:custGeom>
            <a:avLst/>
            <a:gdLst/>
            <a:ahLst/>
            <a:cxnLst/>
            <a:rect l="l" t="t" r="r" b="b"/>
            <a:pathLst>
              <a:path w="14026196" h="11628992">
                <a:moveTo>
                  <a:pt x="0" y="0"/>
                </a:moveTo>
                <a:lnTo>
                  <a:pt x="14026196" y="0"/>
                </a:lnTo>
                <a:lnTo>
                  <a:pt x="14026196" y="11628991"/>
                </a:lnTo>
                <a:lnTo>
                  <a:pt x="0" y="116289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328364" y="455799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6" y="0"/>
                </a:lnTo>
                <a:lnTo>
                  <a:pt x="2397686" y="780926"/>
                </a:lnTo>
                <a:lnTo>
                  <a:pt x="0" y="7809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7927835" y="246278"/>
            <a:ext cx="10163521" cy="1192412"/>
            <a:chOff x="0" y="0"/>
            <a:chExt cx="11899111" cy="139603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99112" cy="1396037"/>
            </a:xfrm>
            <a:custGeom>
              <a:avLst/>
              <a:gdLst/>
              <a:ahLst/>
              <a:cxnLst/>
              <a:rect l="l" t="t" r="r" b="b"/>
              <a:pathLst>
                <a:path w="11899112" h="1396037">
                  <a:moveTo>
                    <a:pt x="11774651" y="1396036"/>
                  </a:moveTo>
                  <a:lnTo>
                    <a:pt x="124460" y="1396036"/>
                  </a:lnTo>
                  <a:cubicBezTo>
                    <a:pt x="55880" y="1396036"/>
                    <a:pt x="0" y="1340156"/>
                    <a:pt x="0" y="127157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1774651" y="0"/>
                  </a:lnTo>
                  <a:cubicBezTo>
                    <a:pt x="11843231" y="0"/>
                    <a:pt x="11899112" y="55880"/>
                    <a:pt x="11899112" y="124460"/>
                  </a:cubicBezTo>
                  <a:lnTo>
                    <a:pt x="11899112" y="1271577"/>
                  </a:lnTo>
                  <a:cubicBezTo>
                    <a:pt x="11899112" y="1340156"/>
                    <a:pt x="11843231" y="1396037"/>
                    <a:pt x="11774651" y="1396037"/>
                  </a:cubicBezTo>
                  <a:close/>
                </a:path>
              </a:pathLst>
            </a:custGeom>
            <a:solidFill>
              <a:srgbClr val="FF8D61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>
            <a:off x="665993" y="1649362"/>
            <a:ext cx="12026283" cy="5752297"/>
          </a:xfrm>
          <a:custGeom>
            <a:avLst/>
            <a:gdLst/>
            <a:ahLst/>
            <a:cxnLst/>
            <a:rect l="l" t="t" r="r" b="b"/>
            <a:pathLst>
              <a:path w="12026283" h="5752297">
                <a:moveTo>
                  <a:pt x="0" y="0"/>
                </a:moveTo>
                <a:lnTo>
                  <a:pt x="12026282" y="0"/>
                </a:lnTo>
                <a:lnTo>
                  <a:pt x="12026282" y="5752297"/>
                </a:lnTo>
                <a:lnTo>
                  <a:pt x="0" y="57522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123825" cap="rnd">
            <a:solidFill>
              <a:srgbClr val="19232D"/>
            </a:solidFill>
            <a:prstDash val="solid"/>
            <a:round/>
          </a:ln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7927835" y="236753"/>
            <a:ext cx="10163521" cy="1152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0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IBM Plex Sans Bold"/>
              </a:rPr>
              <a:t>Présentation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57164" y="7630259"/>
            <a:ext cx="15039386" cy="2157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7"/>
              </a:lnSpc>
            </a:pPr>
            <a:r>
              <a:rPr lang="en-US" sz="3344">
                <a:solidFill>
                  <a:srgbClr val="000000"/>
                </a:solidFill>
                <a:latin typeface="IBM Plex Sans"/>
              </a:rPr>
              <a:t>Avec des fonctionnalités telles que </a:t>
            </a:r>
            <a:r>
              <a:rPr lang="en-US" sz="3344">
                <a:solidFill>
                  <a:srgbClr val="000000"/>
                </a:solidFill>
                <a:latin typeface="IBM Plex Sans Bold"/>
              </a:rPr>
              <a:t>l'ajout</a:t>
            </a:r>
            <a:r>
              <a:rPr lang="en-US" sz="3344">
                <a:solidFill>
                  <a:srgbClr val="000000"/>
                </a:solidFill>
                <a:latin typeface="IBM Plex Sans"/>
              </a:rPr>
              <a:t>, la </a:t>
            </a:r>
            <a:r>
              <a:rPr lang="en-US" sz="3344">
                <a:solidFill>
                  <a:srgbClr val="000000"/>
                </a:solidFill>
                <a:latin typeface="IBM Plex Sans Bold"/>
              </a:rPr>
              <a:t>recherche</a:t>
            </a:r>
            <a:r>
              <a:rPr lang="en-US" sz="3344">
                <a:solidFill>
                  <a:srgbClr val="000000"/>
                </a:solidFill>
                <a:latin typeface="IBM Plex Sans"/>
              </a:rPr>
              <a:t>, la </a:t>
            </a:r>
            <a:r>
              <a:rPr lang="en-US" sz="3344">
                <a:solidFill>
                  <a:srgbClr val="000000"/>
                </a:solidFill>
                <a:latin typeface="IBM Plex Sans Bold"/>
              </a:rPr>
              <a:t>modification</a:t>
            </a:r>
            <a:r>
              <a:rPr lang="en-US" sz="3344">
                <a:solidFill>
                  <a:srgbClr val="000000"/>
                </a:solidFill>
                <a:latin typeface="IBM Plex Sans"/>
              </a:rPr>
              <a:t> et la </a:t>
            </a:r>
            <a:r>
              <a:rPr lang="en-US" sz="3344">
                <a:solidFill>
                  <a:srgbClr val="000000"/>
                </a:solidFill>
                <a:latin typeface="IBM Plex Sans Bold"/>
              </a:rPr>
              <a:t>suppression</a:t>
            </a:r>
            <a:r>
              <a:rPr lang="en-US" sz="3344">
                <a:solidFill>
                  <a:srgbClr val="000000"/>
                </a:solidFill>
                <a:latin typeface="IBM Plex Sans"/>
              </a:rPr>
              <a:t> de contacts. </a:t>
            </a:r>
          </a:p>
          <a:p>
            <a:pPr algn="just">
              <a:lnSpc>
                <a:spcPts val="4347"/>
              </a:lnSpc>
            </a:pPr>
            <a:r>
              <a:rPr lang="en-US" sz="3344">
                <a:solidFill>
                  <a:srgbClr val="000000"/>
                </a:solidFill>
                <a:latin typeface="IBM Plex Sans"/>
              </a:rPr>
              <a:t>Les informations sont stockées de manière persistante grâce à une base de données SQLite, assurant une gestion efficace des contacts.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45109" y="440306"/>
            <a:ext cx="731749" cy="6785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>
              <a:lnSpc>
                <a:spcPts val="5652"/>
              </a:lnSpc>
              <a:spcBef>
                <a:spcPct val="0"/>
              </a:spcBef>
            </a:pPr>
            <a:r>
              <a:rPr lang="en-US" sz="3600" u="none">
                <a:solidFill>
                  <a:srgbClr val="000000"/>
                </a:solidFill>
                <a:latin typeface="IBM Plex Sans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178106" y="1824786"/>
            <a:ext cx="4413324" cy="3243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47"/>
              </a:lnSpc>
            </a:pPr>
            <a:r>
              <a:rPr lang="en-US" sz="3344">
                <a:solidFill>
                  <a:srgbClr val="000000"/>
                </a:solidFill>
                <a:latin typeface="IBM Plex Sans"/>
              </a:rPr>
              <a:t>Développé par </a:t>
            </a:r>
            <a:r>
              <a:rPr lang="en-US" sz="3344">
                <a:solidFill>
                  <a:srgbClr val="000000"/>
                </a:solidFill>
                <a:latin typeface="IBM Plex Sans Bold"/>
              </a:rPr>
              <a:t>Rania</a:t>
            </a:r>
            <a:r>
              <a:rPr lang="en-US" sz="3344">
                <a:solidFill>
                  <a:srgbClr val="000000"/>
                </a:solidFill>
                <a:latin typeface="IBM Plex Sans"/>
              </a:rPr>
              <a:t>, </a:t>
            </a:r>
            <a:r>
              <a:rPr lang="en-US" sz="3344">
                <a:solidFill>
                  <a:srgbClr val="000000"/>
                </a:solidFill>
                <a:latin typeface="IBM Plex Sans Bold"/>
              </a:rPr>
              <a:t>Maissa</a:t>
            </a:r>
            <a:r>
              <a:rPr lang="en-US" sz="3344">
                <a:solidFill>
                  <a:srgbClr val="000000"/>
                </a:solidFill>
                <a:latin typeface="IBM Plex Sans"/>
              </a:rPr>
              <a:t> et </a:t>
            </a:r>
            <a:r>
              <a:rPr lang="en-US" sz="3344">
                <a:solidFill>
                  <a:srgbClr val="000000"/>
                </a:solidFill>
                <a:latin typeface="IBM Plex Sans Bold"/>
              </a:rPr>
              <a:t>Talyha</a:t>
            </a:r>
            <a:r>
              <a:rPr lang="en-US" sz="3344">
                <a:solidFill>
                  <a:srgbClr val="000000"/>
                </a:solidFill>
                <a:latin typeface="IBM Plex Sans"/>
              </a:rPr>
              <a:t>, ce projet offre un carnet d'adresses en utilisant </a:t>
            </a:r>
            <a:r>
              <a:rPr lang="en-US" sz="3344">
                <a:solidFill>
                  <a:srgbClr val="000000"/>
                </a:solidFill>
                <a:latin typeface="IBM Plex Sans Italics"/>
              </a:rPr>
              <a:t>Python</a:t>
            </a:r>
            <a:r>
              <a:rPr lang="en-US" sz="3344">
                <a:solidFill>
                  <a:srgbClr val="000000"/>
                </a:solidFill>
                <a:latin typeface="IBM Plex Sans"/>
              </a:rPr>
              <a:t> et une base de donnée </a:t>
            </a:r>
            <a:r>
              <a:rPr lang="en-US" sz="3344">
                <a:solidFill>
                  <a:srgbClr val="000000"/>
                </a:solidFill>
                <a:latin typeface="IBM Plex Sans Italics"/>
              </a:rPr>
              <a:t>SQLite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BB52C10F-1237-B9C9-2DCF-C13638D8C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220394" y="404937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7" y="0"/>
                </a:lnTo>
                <a:lnTo>
                  <a:pt x="2397687" y="780925"/>
                </a:lnTo>
                <a:lnTo>
                  <a:pt x="0" y="78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354873" y="1951666"/>
            <a:ext cx="9315899" cy="5586500"/>
          </a:xfrm>
          <a:custGeom>
            <a:avLst/>
            <a:gdLst/>
            <a:ahLst/>
            <a:cxnLst/>
            <a:rect l="l" t="t" r="r" b="b"/>
            <a:pathLst>
              <a:path w="9315899" h="5586500">
                <a:moveTo>
                  <a:pt x="0" y="0"/>
                </a:moveTo>
                <a:lnTo>
                  <a:pt x="9315899" y="0"/>
                </a:lnTo>
                <a:lnTo>
                  <a:pt x="9315899" y="5586499"/>
                </a:lnTo>
                <a:lnTo>
                  <a:pt x="0" y="55864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98" r="-8816" b="-298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TextBox 6"/>
          <p:cNvSpPr txBox="1"/>
          <p:nvPr/>
        </p:nvSpPr>
        <p:spPr>
          <a:xfrm>
            <a:off x="1855796" y="1176337"/>
            <a:ext cx="268977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8" name="TextBox 8"/>
          <p:cNvSpPr txBox="1"/>
          <p:nvPr/>
        </p:nvSpPr>
        <p:spPr>
          <a:xfrm>
            <a:off x="9911265" y="3855199"/>
            <a:ext cx="8076025" cy="51192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437"/>
              </a:lnSpc>
            </a:pPr>
            <a:r>
              <a:rPr lang="en-US" sz="2455">
                <a:solidFill>
                  <a:srgbClr val="000000"/>
                </a:solidFill>
                <a:latin typeface="Open Sans"/>
              </a:rPr>
              <a:t>Cette section du code établit une connexion à une base de données SQLite nommée '</a:t>
            </a:r>
            <a:r>
              <a:rPr lang="en-US" sz="2455">
                <a:solidFill>
                  <a:srgbClr val="000000"/>
                </a:solidFill>
                <a:latin typeface="Open Sans Bold"/>
              </a:rPr>
              <a:t>addressBOOK.db</a:t>
            </a:r>
            <a:r>
              <a:rPr lang="en-US" sz="2455">
                <a:solidFill>
                  <a:srgbClr val="000000"/>
                </a:solidFill>
                <a:latin typeface="Open Sans"/>
              </a:rPr>
              <a:t>'.</a:t>
            </a:r>
          </a:p>
          <a:p>
            <a:pPr algn="just">
              <a:lnSpc>
                <a:spcPts val="3437"/>
              </a:lnSpc>
            </a:pPr>
            <a:endParaRPr lang="en-US" sz="2455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3437"/>
              </a:lnSpc>
            </a:pPr>
            <a:r>
              <a:rPr lang="en-US" sz="2455">
                <a:solidFill>
                  <a:srgbClr val="000000"/>
                </a:solidFill>
                <a:latin typeface="Open Sans"/>
              </a:rPr>
              <a:t>Elle crée une table appelée '</a:t>
            </a:r>
            <a:r>
              <a:rPr lang="en-US" sz="2455">
                <a:solidFill>
                  <a:srgbClr val="000000"/>
                </a:solidFill>
                <a:latin typeface="Open Sans Bold"/>
              </a:rPr>
              <a:t>contacts</a:t>
            </a:r>
            <a:r>
              <a:rPr lang="en-US" sz="2455">
                <a:solidFill>
                  <a:srgbClr val="000000"/>
                </a:solidFill>
                <a:latin typeface="Open Sans"/>
              </a:rPr>
              <a:t>'. Cette table comprend des colonnes telles que '</a:t>
            </a:r>
            <a:r>
              <a:rPr lang="en-US" sz="2455">
                <a:solidFill>
                  <a:srgbClr val="000000"/>
                </a:solidFill>
                <a:latin typeface="Open Sans Bold"/>
              </a:rPr>
              <a:t>id</a:t>
            </a:r>
            <a:r>
              <a:rPr lang="en-US" sz="2455">
                <a:solidFill>
                  <a:srgbClr val="000000"/>
                </a:solidFill>
                <a:latin typeface="Open Sans"/>
              </a:rPr>
              <a:t>', '</a:t>
            </a:r>
            <a:r>
              <a:rPr lang="en-US" sz="2455">
                <a:solidFill>
                  <a:srgbClr val="000000"/>
                </a:solidFill>
                <a:latin typeface="Open Sans Bold"/>
              </a:rPr>
              <a:t>name</a:t>
            </a:r>
            <a:r>
              <a:rPr lang="en-US" sz="2455">
                <a:solidFill>
                  <a:srgbClr val="000000"/>
                </a:solidFill>
                <a:latin typeface="Open Sans"/>
              </a:rPr>
              <a:t>', '</a:t>
            </a:r>
            <a:r>
              <a:rPr lang="en-US" sz="2455">
                <a:solidFill>
                  <a:srgbClr val="000000"/>
                </a:solidFill>
                <a:latin typeface="Open Sans Bold"/>
              </a:rPr>
              <a:t>surname</a:t>
            </a:r>
            <a:r>
              <a:rPr lang="en-US" sz="2455">
                <a:solidFill>
                  <a:srgbClr val="000000"/>
                </a:solidFill>
                <a:latin typeface="Open Sans"/>
              </a:rPr>
              <a:t>', '</a:t>
            </a:r>
            <a:r>
              <a:rPr lang="en-US" sz="2455">
                <a:solidFill>
                  <a:srgbClr val="000000"/>
                </a:solidFill>
                <a:latin typeface="Open Sans Bold"/>
              </a:rPr>
              <a:t>phone</a:t>
            </a:r>
            <a:r>
              <a:rPr lang="en-US" sz="2455">
                <a:solidFill>
                  <a:srgbClr val="000000"/>
                </a:solidFill>
                <a:latin typeface="Open Sans"/>
              </a:rPr>
              <a:t>', et '</a:t>
            </a:r>
            <a:r>
              <a:rPr lang="en-US" sz="2455">
                <a:solidFill>
                  <a:srgbClr val="000000"/>
                </a:solidFill>
                <a:latin typeface="Open Sans Bold"/>
              </a:rPr>
              <a:t>email</a:t>
            </a:r>
            <a:r>
              <a:rPr lang="en-US" sz="2455">
                <a:solidFill>
                  <a:srgbClr val="000000"/>
                </a:solidFill>
                <a:latin typeface="Open Sans"/>
              </a:rPr>
              <a:t>', avec '</a:t>
            </a:r>
            <a:r>
              <a:rPr lang="en-US" sz="2455">
                <a:solidFill>
                  <a:srgbClr val="000000"/>
                </a:solidFill>
                <a:latin typeface="Open Sans Bold"/>
              </a:rPr>
              <a:t>id</a:t>
            </a:r>
            <a:r>
              <a:rPr lang="en-US" sz="2455">
                <a:solidFill>
                  <a:srgbClr val="000000"/>
                </a:solidFill>
                <a:latin typeface="Open Sans"/>
              </a:rPr>
              <a:t>' en tant que clé primaire auto-incrémentée. </a:t>
            </a:r>
          </a:p>
          <a:p>
            <a:pPr algn="just">
              <a:lnSpc>
                <a:spcPts val="3437"/>
              </a:lnSpc>
            </a:pPr>
            <a:endParaRPr lang="en-US" sz="2455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3437"/>
              </a:lnSpc>
            </a:pPr>
            <a:r>
              <a:rPr lang="en-US" sz="2455">
                <a:solidFill>
                  <a:srgbClr val="000000"/>
                </a:solidFill>
                <a:latin typeface="Open Sans"/>
              </a:rPr>
              <a:t>La méthode </a:t>
            </a:r>
            <a:r>
              <a:rPr lang="en-US" sz="2455">
                <a:solidFill>
                  <a:srgbClr val="000000"/>
                </a:solidFill>
                <a:latin typeface="Open Sans Bold"/>
              </a:rPr>
              <a:t>CREATE</a:t>
            </a:r>
            <a:r>
              <a:rPr lang="en-US" sz="2455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2455">
                <a:solidFill>
                  <a:srgbClr val="000000"/>
                </a:solidFill>
                <a:latin typeface="Open Sans Bold"/>
              </a:rPr>
              <a:t>TABLE IF NOT EXISTS</a:t>
            </a:r>
            <a:r>
              <a:rPr lang="en-US" sz="2455">
                <a:solidFill>
                  <a:srgbClr val="000000"/>
                </a:solidFill>
                <a:latin typeface="Open Sans"/>
              </a:rPr>
              <a:t> assure la création de la table uniquement si elle n'existe pas déjà. La connexion à la base de données est ensuite fermée.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927835" y="246278"/>
            <a:ext cx="10163521" cy="1192412"/>
            <a:chOff x="0" y="0"/>
            <a:chExt cx="13551361" cy="1589883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3551361" cy="1589883"/>
              <a:chOff x="0" y="0"/>
              <a:chExt cx="11899111" cy="139603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899112" cy="1396037"/>
              </a:xfrm>
              <a:custGeom>
                <a:avLst/>
                <a:gdLst/>
                <a:ahLst/>
                <a:cxnLst/>
                <a:rect l="l" t="t" r="r" b="b"/>
                <a:pathLst>
                  <a:path w="11899112" h="1396037">
                    <a:moveTo>
                      <a:pt x="11774651" y="1396036"/>
                    </a:moveTo>
                    <a:lnTo>
                      <a:pt x="124460" y="1396036"/>
                    </a:lnTo>
                    <a:cubicBezTo>
                      <a:pt x="55880" y="1396036"/>
                      <a:pt x="0" y="1340156"/>
                      <a:pt x="0" y="12715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74651" y="0"/>
                    </a:lnTo>
                    <a:cubicBezTo>
                      <a:pt x="11843231" y="0"/>
                      <a:pt x="11899112" y="55880"/>
                      <a:pt x="11899112" y="124460"/>
                    </a:cubicBezTo>
                    <a:lnTo>
                      <a:pt x="11899112" y="1271577"/>
                    </a:lnTo>
                    <a:cubicBezTo>
                      <a:pt x="11899112" y="1340156"/>
                      <a:pt x="11843231" y="1396037"/>
                      <a:pt x="11774651" y="1396037"/>
                    </a:cubicBezTo>
                    <a:close/>
                  </a:path>
                </a:pathLst>
              </a:custGeom>
              <a:solidFill>
                <a:srgbClr val="FF8D61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0" y="-9525"/>
              <a:ext cx="13551361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000"/>
                </a:lnSpc>
                <a:spcBef>
                  <a:spcPct val="0"/>
                </a:spcBef>
              </a:pPr>
              <a:r>
                <a:rPr lang="en-US" sz="7500">
                  <a:solidFill>
                    <a:srgbClr val="000000"/>
                  </a:solidFill>
                  <a:latin typeface="IBM Plex Sans Bold"/>
                </a:rPr>
                <a:t>SQLITE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23031" y="303154"/>
              <a:ext cx="975665" cy="86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5652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IBM Plex Sans"/>
                </a:rPr>
                <a:t>02</a:t>
              </a:r>
            </a:p>
          </p:txBody>
        </p:sp>
      </p:grp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E98D454B-699A-9621-0DA7-4B408585F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ech Pattern 3D Lined Shape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>
            <a:off x="420531" y="426552"/>
            <a:ext cx="1848783" cy="602148"/>
          </a:xfrm>
          <a:custGeom>
            <a:avLst/>
            <a:gdLst/>
            <a:ahLst/>
            <a:cxnLst/>
            <a:rect l="l" t="t" r="r" b="b"/>
            <a:pathLst>
              <a:path w="1848783" h="602148">
                <a:moveTo>
                  <a:pt x="0" y="0"/>
                </a:moveTo>
                <a:lnTo>
                  <a:pt x="1848783" y="0"/>
                </a:lnTo>
                <a:lnTo>
                  <a:pt x="1848783" y="602148"/>
                </a:lnTo>
                <a:lnTo>
                  <a:pt x="0" y="6021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2506138" y="1988044"/>
            <a:ext cx="13275725" cy="6310911"/>
          </a:xfrm>
          <a:custGeom>
            <a:avLst/>
            <a:gdLst/>
            <a:ahLst/>
            <a:cxnLst/>
            <a:rect l="l" t="t" r="r" b="b"/>
            <a:pathLst>
              <a:path w="13275725" h="6310911">
                <a:moveTo>
                  <a:pt x="0" y="0"/>
                </a:moveTo>
                <a:lnTo>
                  <a:pt x="13275724" y="0"/>
                </a:lnTo>
                <a:lnTo>
                  <a:pt x="13275724" y="6310912"/>
                </a:lnTo>
                <a:lnTo>
                  <a:pt x="0" y="63109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grpSp>
        <p:nvGrpSpPr>
          <p:cNvPr id="5" name="Group 5"/>
          <p:cNvGrpSpPr/>
          <p:nvPr/>
        </p:nvGrpSpPr>
        <p:grpSpPr>
          <a:xfrm>
            <a:off x="2950519" y="3108081"/>
            <a:ext cx="8150469" cy="2312377"/>
            <a:chOff x="0" y="0"/>
            <a:chExt cx="2146626" cy="60902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146626" cy="609021"/>
            </a:xfrm>
            <a:custGeom>
              <a:avLst/>
              <a:gdLst/>
              <a:ahLst/>
              <a:cxnLst/>
              <a:rect l="l" t="t" r="r" b="b"/>
              <a:pathLst>
                <a:path w="2146626" h="609021">
                  <a:moveTo>
                    <a:pt x="3799" y="0"/>
                  </a:moveTo>
                  <a:lnTo>
                    <a:pt x="2142826" y="0"/>
                  </a:lnTo>
                  <a:cubicBezTo>
                    <a:pt x="2143834" y="0"/>
                    <a:pt x="2144800" y="400"/>
                    <a:pt x="2145513" y="1113"/>
                  </a:cubicBezTo>
                  <a:cubicBezTo>
                    <a:pt x="2146225" y="1825"/>
                    <a:pt x="2146626" y="2792"/>
                    <a:pt x="2146626" y="3799"/>
                  </a:cubicBezTo>
                  <a:lnTo>
                    <a:pt x="2146626" y="605222"/>
                  </a:lnTo>
                  <a:cubicBezTo>
                    <a:pt x="2146626" y="607320"/>
                    <a:pt x="2144925" y="609021"/>
                    <a:pt x="2142826" y="609021"/>
                  </a:cubicBezTo>
                  <a:lnTo>
                    <a:pt x="3799" y="609021"/>
                  </a:lnTo>
                  <a:cubicBezTo>
                    <a:pt x="1701" y="609021"/>
                    <a:pt x="0" y="607320"/>
                    <a:pt x="0" y="605222"/>
                  </a:cubicBezTo>
                  <a:lnTo>
                    <a:pt x="0" y="3799"/>
                  </a:lnTo>
                  <a:cubicBezTo>
                    <a:pt x="0" y="1701"/>
                    <a:pt x="1701" y="0"/>
                    <a:pt x="379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243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2146626" cy="647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100988" y="3108081"/>
            <a:ext cx="4047392" cy="2312377"/>
            <a:chOff x="0" y="0"/>
            <a:chExt cx="1065980" cy="609021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65980" cy="609021"/>
            </a:xfrm>
            <a:custGeom>
              <a:avLst/>
              <a:gdLst/>
              <a:ahLst/>
              <a:cxnLst/>
              <a:rect l="l" t="t" r="r" b="b"/>
              <a:pathLst>
                <a:path w="1065980" h="609021">
                  <a:moveTo>
                    <a:pt x="7651" y="0"/>
                  </a:moveTo>
                  <a:lnTo>
                    <a:pt x="1058329" y="0"/>
                  </a:lnTo>
                  <a:cubicBezTo>
                    <a:pt x="1062554" y="0"/>
                    <a:pt x="1065980" y="3426"/>
                    <a:pt x="1065980" y="7651"/>
                  </a:cubicBezTo>
                  <a:lnTo>
                    <a:pt x="1065980" y="601370"/>
                  </a:lnTo>
                  <a:cubicBezTo>
                    <a:pt x="1065980" y="603399"/>
                    <a:pt x="1065174" y="605345"/>
                    <a:pt x="1063739" y="606780"/>
                  </a:cubicBezTo>
                  <a:cubicBezTo>
                    <a:pt x="1062304" y="608215"/>
                    <a:pt x="1060358" y="609021"/>
                    <a:pt x="1058329" y="609021"/>
                  </a:cubicBezTo>
                  <a:lnTo>
                    <a:pt x="7651" y="609021"/>
                  </a:lnTo>
                  <a:cubicBezTo>
                    <a:pt x="5622" y="609021"/>
                    <a:pt x="3676" y="608215"/>
                    <a:pt x="2241" y="606780"/>
                  </a:cubicBezTo>
                  <a:cubicBezTo>
                    <a:pt x="806" y="605345"/>
                    <a:pt x="0" y="603399"/>
                    <a:pt x="0" y="601370"/>
                  </a:cubicBezTo>
                  <a:lnTo>
                    <a:pt x="0" y="7651"/>
                  </a:lnTo>
                  <a:cubicBezTo>
                    <a:pt x="0" y="5622"/>
                    <a:pt x="806" y="3676"/>
                    <a:pt x="2241" y="2241"/>
                  </a:cubicBezTo>
                  <a:cubicBezTo>
                    <a:pt x="3676" y="806"/>
                    <a:pt x="5622" y="0"/>
                    <a:pt x="76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5E17EB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65980" cy="6471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2542926" y="5420458"/>
            <a:ext cx="2992315" cy="2757854"/>
            <a:chOff x="0" y="0"/>
            <a:chExt cx="788100" cy="72634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788100" cy="726348"/>
            </a:xfrm>
            <a:custGeom>
              <a:avLst/>
              <a:gdLst/>
              <a:ahLst/>
              <a:cxnLst/>
              <a:rect l="l" t="t" r="r" b="b"/>
              <a:pathLst>
                <a:path w="788100" h="726348">
                  <a:moveTo>
                    <a:pt x="10349" y="0"/>
                  </a:moveTo>
                  <a:lnTo>
                    <a:pt x="777750" y="0"/>
                  </a:lnTo>
                  <a:cubicBezTo>
                    <a:pt x="783466" y="0"/>
                    <a:pt x="788100" y="4633"/>
                    <a:pt x="788100" y="10349"/>
                  </a:cubicBezTo>
                  <a:lnTo>
                    <a:pt x="788100" y="715999"/>
                  </a:lnTo>
                  <a:cubicBezTo>
                    <a:pt x="788100" y="721715"/>
                    <a:pt x="783466" y="726348"/>
                    <a:pt x="777750" y="726348"/>
                  </a:cubicBezTo>
                  <a:lnTo>
                    <a:pt x="10349" y="726348"/>
                  </a:lnTo>
                  <a:cubicBezTo>
                    <a:pt x="4633" y="726348"/>
                    <a:pt x="0" y="721715"/>
                    <a:pt x="0" y="715999"/>
                  </a:cubicBezTo>
                  <a:lnTo>
                    <a:pt x="0" y="10349"/>
                  </a:lnTo>
                  <a:cubicBezTo>
                    <a:pt x="0" y="4633"/>
                    <a:pt x="4633" y="0"/>
                    <a:pt x="10349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CB6CE6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788100" cy="764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787105" y="5378621"/>
            <a:ext cx="5864469" cy="2757854"/>
            <a:chOff x="0" y="0"/>
            <a:chExt cx="1544552" cy="72634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544552" cy="726348"/>
            </a:xfrm>
            <a:custGeom>
              <a:avLst/>
              <a:gdLst/>
              <a:ahLst/>
              <a:cxnLst/>
              <a:rect l="l" t="t" r="r" b="b"/>
              <a:pathLst>
                <a:path w="1544552" h="726348">
                  <a:moveTo>
                    <a:pt x="5281" y="0"/>
                  </a:moveTo>
                  <a:lnTo>
                    <a:pt x="1539271" y="0"/>
                  </a:lnTo>
                  <a:cubicBezTo>
                    <a:pt x="1540671" y="0"/>
                    <a:pt x="1542015" y="556"/>
                    <a:pt x="1543005" y="1547"/>
                  </a:cubicBezTo>
                  <a:cubicBezTo>
                    <a:pt x="1543995" y="2537"/>
                    <a:pt x="1544552" y="3880"/>
                    <a:pt x="1544552" y="5281"/>
                  </a:cubicBezTo>
                  <a:lnTo>
                    <a:pt x="1544552" y="721068"/>
                  </a:lnTo>
                  <a:cubicBezTo>
                    <a:pt x="1544552" y="722468"/>
                    <a:pt x="1543995" y="723811"/>
                    <a:pt x="1543005" y="724802"/>
                  </a:cubicBezTo>
                  <a:cubicBezTo>
                    <a:pt x="1542015" y="725792"/>
                    <a:pt x="1540671" y="726348"/>
                    <a:pt x="1539271" y="726348"/>
                  </a:cubicBezTo>
                  <a:lnTo>
                    <a:pt x="5281" y="726348"/>
                  </a:lnTo>
                  <a:cubicBezTo>
                    <a:pt x="3880" y="726348"/>
                    <a:pt x="2537" y="725792"/>
                    <a:pt x="1547" y="724802"/>
                  </a:cubicBezTo>
                  <a:cubicBezTo>
                    <a:pt x="556" y="723811"/>
                    <a:pt x="0" y="722468"/>
                    <a:pt x="0" y="721068"/>
                  </a:cubicBezTo>
                  <a:lnTo>
                    <a:pt x="0" y="5281"/>
                  </a:lnTo>
                  <a:cubicBezTo>
                    <a:pt x="0" y="3880"/>
                    <a:pt x="556" y="2537"/>
                    <a:pt x="1547" y="1547"/>
                  </a:cubicBezTo>
                  <a:cubicBezTo>
                    <a:pt x="2537" y="556"/>
                    <a:pt x="3880" y="0"/>
                    <a:pt x="52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DE59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1544552" cy="764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713126" y="5420458"/>
            <a:ext cx="3965331" cy="2757854"/>
            <a:chOff x="0" y="0"/>
            <a:chExt cx="1044367" cy="72634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044367" cy="726348"/>
            </a:xfrm>
            <a:custGeom>
              <a:avLst/>
              <a:gdLst/>
              <a:ahLst/>
              <a:cxnLst/>
              <a:rect l="l" t="t" r="r" b="b"/>
              <a:pathLst>
                <a:path w="1044367" h="726348">
                  <a:moveTo>
                    <a:pt x="7810" y="0"/>
                  </a:moveTo>
                  <a:lnTo>
                    <a:pt x="1036557" y="0"/>
                  </a:lnTo>
                  <a:cubicBezTo>
                    <a:pt x="1040870" y="0"/>
                    <a:pt x="1044367" y="3496"/>
                    <a:pt x="1044367" y="7810"/>
                  </a:cubicBezTo>
                  <a:lnTo>
                    <a:pt x="1044367" y="718539"/>
                  </a:lnTo>
                  <a:cubicBezTo>
                    <a:pt x="1044367" y="722852"/>
                    <a:pt x="1040870" y="726348"/>
                    <a:pt x="1036557" y="726348"/>
                  </a:cubicBezTo>
                  <a:lnTo>
                    <a:pt x="7810" y="726348"/>
                  </a:lnTo>
                  <a:cubicBezTo>
                    <a:pt x="3496" y="726348"/>
                    <a:pt x="0" y="722852"/>
                    <a:pt x="0" y="718539"/>
                  </a:cubicBezTo>
                  <a:lnTo>
                    <a:pt x="0" y="7810"/>
                  </a:lnTo>
                  <a:cubicBezTo>
                    <a:pt x="0" y="3496"/>
                    <a:pt x="3496" y="0"/>
                    <a:pt x="781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F3131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38100"/>
              <a:ext cx="1044367" cy="764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6531919" y="2526364"/>
            <a:ext cx="9003323" cy="581717"/>
            <a:chOff x="0" y="0"/>
            <a:chExt cx="2371246" cy="15320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71246" cy="153209"/>
            </a:xfrm>
            <a:custGeom>
              <a:avLst/>
              <a:gdLst/>
              <a:ahLst/>
              <a:cxnLst/>
              <a:rect l="l" t="t" r="r" b="b"/>
              <a:pathLst>
                <a:path w="2371246" h="153209">
                  <a:moveTo>
                    <a:pt x="3440" y="0"/>
                  </a:moveTo>
                  <a:lnTo>
                    <a:pt x="2367806" y="0"/>
                  </a:lnTo>
                  <a:cubicBezTo>
                    <a:pt x="2368718" y="0"/>
                    <a:pt x="2369593" y="362"/>
                    <a:pt x="2370238" y="1007"/>
                  </a:cubicBezTo>
                  <a:cubicBezTo>
                    <a:pt x="2370883" y="1652"/>
                    <a:pt x="2371246" y="2527"/>
                    <a:pt x="2371246" y="3440"/>
                  </a:cubicBezTo>
                  <a:lnTo>
                    <a:pt x="2371246" y="149770"/>
                  </a:lnTo>
                  <a:cubicBezTo>
                    <a:pt x="2371246" y="150682"/>
                    <a:pt x="2370883" y="151557"/>
                    <a:pt x="2370238" y="152202"/>
                  </a:cubicBezTo>
                  <a:cubicBezTo>
                    <a:pt x="2369593" y="152847"/>
                    <a:pt x="2368718" y="153209"/>
                    <a:pt x="2367806" y="153209"/>
                  </a:cubicBezTo>
                  <a:lnTo>
                    <a:pt x="3440" y="153209"/>
                  </a:lnTo>
                  <a:cubicBezTo>
                    <a:pt x="2527" y="153209"/>
                    <a:pt x="1652" y="152847"/>
                    <a:pt x="1007" y="152202"/>
                  </a:cubicBezTo>
                  <a:cubicBezTo>
                    <a:pt x="362" y="151557"/>
                    <a:pt x="0" y="150682"/>
                    <a:pt x="0" y="149770"/>
                  </a:cubicBezTo>
                  <a:lnTo>
                    <a:pt x="0" y="3440"/>
                  </a:lnTo>
                  <a:cubicBezTo>
                    <a:pt x="0" y="2527"/>
                    <a:pt x="362" y="1652"/>
                    <a:pt x="1007" y="1007"/>
                  </a:cubicBezTo>
                  <a:cubicBezTo>
                    <a:pt x="1652" y="362"/>
                    <a:pt x="2527" y="0"/>
                    <a:pt x="344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00BF63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2371246" cy="1913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9775547" y="4369044"/>
            <a:ext cx="1430215" cy="711021"/>
            <a:chOff x="0" y="0"/>
            <a:chExt cx="376682" cy="18726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376682" cy="187265"/>
            </a:xfrm>
            <a:custGeom>
              <a:avLst/>
              <a:gdLst/>
              <a:ahLst/>
              <a:cxnLst/>
              <a:rect l="l" t="t" r="r" b="b"/>
              <a:pathLst>
                <a:path w="376682" h="187265">
                  <a:moveTo>
                    <a:pt x="21652" y="0"/>
                  </a:moveTo>
                  <a:lnTo>
                    <a:pt x="355030" y="0"/>
                  </a:lnTo>
                  <a:cubicBezTo>
                    <a:pt x="360772" y="0"/>
                    <a:pt x="366280" y="2281"/>
                    <a:pt x="370340" y="6342"/>
                  </a:cubicBezTo>
                  <a:cubicBezTo>
                    <a:pt x="374401" y="10402"/>
                    <a:pt x="376682" y="15910"/>
                    <a:pt x="376682" y="21652"/>
                  </a:cubicBezTo>
                  <a:lnTo>
                    <a:pt x="376682" y="165612"/>
                  </a:lnTo>
                  <a:cubicBezTo>
                    <a:pt x="376682" y="177571"/>
                    <a:pt x="366988" y="187265"/>
                    <a:pt x="355030" y="187265"/>
                  </a:cubicBezTo>
                  <a:lnTo>
                    <a:pt x="21652" y="187265"/>
                  </a:lnTo>
                  <a:cubicBezTo>
                    <a:pt x="15910" y="187265"/>
                    <a:pt x="10402" y="184984"/>
                    <a:pt x="6342" y="180923"/>
                  </a:cubicBezTo>
                  <a:cubicBezTo>
                    <a:pt x="2281" y="176862"/>
                    <a:pt x="0" y="171355"/>
                    <a:pt x="0" y="165612"/>
                  </a:cubicBezTo>
                  <a:lnTo>
                    <a:pt x="0" y="21652"/>
                  </a:lnTo>
                  <a:cubicBezTo>
                    <a:pt x="0" y="15910"/>
                    <a:pt x="2281" y="10402"/>
                    <a:pt x="6342" y="6342"/>
                  </a:cubicBezTo>
                  <a:cubicBezTo>
                    <a:pt x="10402" y="2281"/>
                    <a:pt x="15910" y="0"/>
                    <a:pt x="2165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66675" cap="sq">
              <a:solidFill>
                <a:srgbClr val="F24300"/>
              </a:solidFill>
              <a:prstDash val="lgDash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38100"/>
              <a:ext cx="376682" cy="2253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96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33916" y="1180092"/>
            <a:ext cx="3176282" cy="59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5"/>
              </a:lnSpc>
            </a:pPr>
            <a:r>
              <a:rPr lang="en-US" sz="3560">
                <a:solidFill>
                  <a:srgbClr val="000000"/>
                </a:solidFill>
                <a:latin typeface="Open Sans Bold"/>
              </a:rPr>
              <a:t>Espace ‘entry’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9776" y="8241806"/>
            <a:ext cx="3504560" cy="59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5"/>
              </a:lnSpc>
            </a:pPr>
            <a:r>
              <a:rPr lang="en-US" sz="3560">
                <a:solidFill>
                  <a:srgbClr val="000000"/>
                </a:solidFill>
                <a:latin typeface="Open Sans Bold"/>
              </a:rPr>
              <a:t>Espace ‘button’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6156177" y="9472280"/>
            <a:ext cx="3934859" cy="59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5"/>
              </a:lnSpc>
            </a:pPr>
            <a:r>
              <a:rPr lang="en-US" sz="3560">
                <a:solidFill>
                  <a:srgbClr val="000000"/>
                </a:solidFill>
                <a:latin typeface="Open Sans Bold"/>
              </a:rPr>
              <a:t>Espace ‘treeview’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4817397" y="9201150"/>
            <a:ext cx="2644676" cy="59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5"/>
              </a:lnSpc>
            </a:pPr>
            <a:r>
              <a:rPr lang="en-US" sz="3560">
                <a:solidFill>
                  <a:srgbClr val="000000"/>
                </a:solidFill>
                <a:latin typeface="Open Sans Bold"/>
              </a:rPr>
              <a:t>Espace ‘PIL’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4942148" y="908963"/>
            <a:ext cx="3056018" cy="59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5"/>
              </a:lnSpc>
            </a:pPr>
            <a:r>
              <a:rPr lang="en-US" sz="3560">
                <a:solidFill>
                  <a:srgbClr val="000000"/>
                </a:solidFill>
                <a:latin typeface="Open Sans Bold"/>
              </a:rPr>
              <a:t>Espace ‘label’ 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719340" y="158161"/>
            <a:ext cx="3176282" cy="59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5"/>
              </a:lnSpc>
            </a:pPr>
            <a:r>
              <a:rPr lang="en-US" sz="3560">
                <a:solidFill>
                  <a:srgbClr val="000000"/>
                </a:solidFill>
                <a:latin typeface="Open Sans Bold"/>
              </a:rPr>
              <a:t>Espace ‘entry’ 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531919" y="971550"/>
            <a:ext cx="1892825" cy="59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5"/>
              </a:lnSpc>
            </a:pPr>
            <a:r>
              <a:rPr lang="en-US" sz="3560">
                <a:solidFill>
                  <a:srgbClr val="000000"/>
                </a:solidFill>
                <a:latin typeface="Open Sans Bold"/>
              </a:rPr>
              <a:t>BROWSE</a:t>
            </a:r>
          </a:p>
        </p:txBody>
      </p:sp>
      <p:sp>
        <p:nvSpPr>
          <p:cNvPr id="33" name="AutoShape 33"/>
          <p:cNvSpPr/>
          <p:nvPr/>
        </p:nvSpPr>
        <p:spPr>
          <a:xfrm>
            <a:off x="1028700" y="2007094"/>
            <a:ext cx="1921819" cy="2257175"/>
          </a:xfrm>
          <a:prstGeom prst="line">
            <a:avLst/>
          </a:prstGeom>
          <a:ln w="123825" cap="flat">
            <a:solidFill>
              <a:srgbClr val="F243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fr-FR"/>
          </a:p>
        </p:txBody>
      </p:sp>
      <p:sp>
        <p:nvSpPr>
          <p:cNvPr id="34" name="AutoShape 34"/>
          <p:cNvSpPr/>
          <p:nvPr/>
        </p:nvSpPr>
        <p:spPr>
          <a:xfrm flipH="1">
            <a:off x="1958497" y="6799385"/>
            <a:ext cx="754629" cy="1499571"/>
          </a:xfrm>
          <a:prstGeom prst="line">
            <a:avLst/>
          </a:prstGeom>
          <a:ln w="123825" cap="flat">
            <a:solidFill>
              <a:srgbClr val="F24300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fr-FR"/>
          </a:p>
        </p:txBody>
      </p:sp>
      <p:sp>
        <p:nvSpPr>
          <p:cNvPr id="35" name="AutoShape 35"/>
          <p:cNvSpPr/>
          <p:nvPr/>
        </p:nvSpPr>
        <p:spPr>
          <a:xfrm flipH="1">
            <a:off x="8383600" y="8136475"/>
            <a:ext cx="1335740" cy="1392955"/>
          </a:xfrm>
          <a:prstGeom prst="line">
            <a:avLst/>
          </a:prstGeom>
          <a:ln w="123825" cap="flat">
            <a:solidFill>
              <a:srgbClr val="FFDE59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fr-FR"/>
          </a:p>
        </p:txBody>
      </p:sp>
      <p:sp>
        <p:nvSpPr>
          <p:cNvPr id="36" name="AutoShape 36"/>
          <p:cNvSpPr/>
          <p:nvPr/>
        </p:nvSpPr>
        <p:spPr>
          <a:xfrm>
            <a:off x="14039084" y="8178312"/>
            <a:ext cx="2100651" cy="1079988"/>
          </a:xfrm>
          <a:prstGeom prst="line">
            <a:avLst/>
          </a:prstGeom>
          <a:ln w="123825" cap="flat">
            <a:solidFill>
              <a:srgbClr val="CB6CE6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fr-FR"/>
          </a:p>
        </p:txBody>
      </p:sp>
      <p:sp>
        <p:nvSpPr>
          <p:cNvPr id="37" name="AutoShape 37"/>
          <p:cNvSpPr/>
          <p:nvPr/>
        </p:nvSpPr>
        <p:spPr>
          <a:xfrm flipV="1">
            <a:off x="15148380" y="1508372"/>
            <a:ext cx="1321777" cy="2755897"/>
          </a:xfrm>
          <a:prstGeom prst="line">
            <a:avLst/>
          </a:prstGeom>
          <a:ln w="123825" cap="flat">
            <a:solidFill>
              <a:srgbClr val="5E17EB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fr-FR"/>
          </a:p>
        </p:txBody>
      </p:sp>
      <p:sp>
        <p:nvSpPr>
          <p:cNvPr id="38" name="AutoShape 38"/>
          <p:cNvSpPr/>
          <p:nvPr/>
        </p:nvSpPr>
        <p:spPr>
          <a:xfrm flipV="1">
            <a:off x="11033580" y="757570"/>
            <a:ext cx="237496" cy="1768794"/>
          </a:xfrm>
          <a:prstGeom prst="line">
            <a:avLst/>
          </a:prstGeom>
          <a:ln w="123825" cap="flat">
            <a:solidFill>
              <a:srgbClr val="00BF63"/>
            </a:solidFill>
            <a:prstDash val="solid"/>
            <a:headEnd type="diamond" w="lg" len="lg"/>
            <a:tailEnd type="diamond" w="lg" len="lg"/>
          </a:ln>
        </p:spPr>
        <p:txBody>
          <a:bodyPr/>
          <a:lstStyle/>
          <a:p>
            <a:endParaRPr lang="fr-FR"/>
          </a:p>
        </p:txBody>
      </p:sp>
      <p:sp>
        <p:nvSpPr>
          <p:cNvPr id="39" name="AutoShape 39"/>
          <p:cNvSpPr/>
          <p:nvPr/>
        </p:nvSpPr>
        <p:spPr>
          <a:xfrm flipH="1" flipV="1">
            <a:off x="7478331" y="1570959"/>
            <a:ext cx="3012324" cy="2798085"/>
          </a:xfrm>
          <a:prstGeom prst="line">
            <a:avLst/>
          </a:prstGeom>
          <a:ln w="66675" cap="flat">
            <a:solidFill>
              <a:srgbClr val="F24300"/>
            </a:solidFill>
            <a:prstDash val="sysDash"/>
            <a:headEnd type="diamond" w="lg" len="lg"/>
            <a:tailEnd type="diamond" w="lg" len="lg"/>
          </a:ln>
        </p:spPr>
        <p:txBody>
          <a:bodyPr/>
          <a:lstStyle/>
          <a:p>
            <a:endParaRPr lang="fr-FR"/>
          </a:p>
        </p:txBody>
      </p:sp>
      <p:grpSp>
        <p:nvGrpSpPr>
          <p:cNvPr id="40" name="Group 40"/>
          <p:cNvGrpSpPr/>
          <p:nvPr/>
        </p:nvGrpSpPr>
        <p:grpSpPr>
          <a:xfrm>
            <a:off x="2269314" y="59340"/>
            <a:ext cx="7280784" cy="854202"/>
            <a:chOff x="0" y="0"/>
            <a:chExt cx="9707712" cy="1138935"/>
          </a:xfrm>
        </p:grpSpPr>
        <p:grpSp>
          <p:nvGrpSpPr>
            <p:cNvPr id="41" name="Group 41"/>
            <p:cNvGrpSpPr/>
            <p:nvPr/>
          </p:nvGrpSpPr>
          <p:grpSpPr>
            <a:xfrm>
              <a:off x="0" y="0"/>
              <a:ext cx="9707712" cy="1138935"/>
              <a:chOff x="0" y="0"/>
              <a:chExt cx="11899111" cy="1396036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1899112" cy="1396037"/>
              </a:xfrm>
              <a:custGeom>
                <a:avLst/>
                <a:gdLst/>
                <a:ahLst/>
                <a:cxnLst/>
                <a:rect l="l" t="t" r="r" b="b"/>
                <a:pathLst>
                  <a:path w="11899112" h="1396037">
                    <a:moveTo>
                      <a:pt x="11774651" y="1396036"/>
                    </a:moveTo>
                    <a:lnTo>
                      <a:pt x="124460" y="1396036"/>
                    </a:lnTo>
                    <a:cubicBezTo>
                      <a:pt x="55880" y="1396036"/>
                      <a:pt x="0" y="1340156"/>
                      <a:pt x="0" y="12715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74651" y="0"/>
                    </a:lnTo>
                    <a:cubicBezTo>
                      <a:pt x="11843231" y="0"/>
                      <a:pt x="11899112" y="55880"/>
                      <a:pt x="11899112" y="124460"/>
                    </a:cubicBezTo>
                    <a:lnTo>
                      <a:pt x="11899112" y="1271577"/>
                    </a:lnTo>
                    <a:cubicBezTo>
                      <a:pt x="11899112" y="1340156"/>
                      <a:pt x="11843231" y="1396037"/>
                      <a:pt x="11774651" y="1396037"/>
                    </a:cubicBezTo>
                    <a:close/>
                  </a:path>
                </a:pathLst>
              </a:custGeom>
              <a:solidFill>
                <a:srgbClr val="FF8D61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0" y="0"/>
              <a:ext cx="9707712" cy="109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47"/>
                </a:lnSpc>
                <a:spcBef>
                  <a:spcPct val="0"/>
                </a:spcBef>
              </a:pPr>
              <a:r>
                <a:rPr lang="en-US" sz="5373">
                  <a:solidFill>
                    <a:srgbClr val="000000"/>
                  </a:solidFill>
                  <a:latin typeface="IBM Plex Sans Bold"/>
                </a:rPr>
                <a:t>L’interface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03045" y="226971"/>
              <a:ext cx="698931" cy="606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4048"/>
                </a:lnSpc>
                <a:spcBef>
                  <a:spcPct val="0"/>
                </a:spcBef>
              </a:pPr>
              <a:r>
                <a:rPr lang="en-US" sz="2578">
                  <a:solidFill>
                    <a:srgbClr val="000000"/>
                  </a:solidFill>
                  <a:latin typeface="IBM Plex Sans"/>
                </a:rPr>
                <a:t>03</a:t>
              </a:r>
            </a:p>
          </p:txBody>
        </p:sp>
      </p:grpSp>
      <p:sp>
        <p:nvSpPr>
          <p:cNvPr id="45" name="Espace réservé du numéro de diapositive 44">
            <a:extLst>
              <a:ext uri="{FF2B5EF4-FFF2-40B4-BE49-F238E27FC236}">
                <a16:creationId xmlns:a16="http://schemas.microsoft.com/office/drawing/2014/main" id="{1A966047-9F05-FCDB-7434-4800C172D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ech Pattern 3D Lined Shape"/>
          <p:cNvSpPr/>
          <p:nvPr/>
        </p:nvSpPr>
        <p:spPr>
          <a:xfrm rot="2151761">
            <a:off x="11873825" y="-5048486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5" y="0"/>
                </a:lnTo>
                <a:lnTo>
                  <a:pt x="10454405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 descr="Tech Pattern 3D Lined Shape"/>
          <p:cNvSpPr/>
          <p:nvPr/>
        </p:nvSpPr>
        <p:spPr>
          <a:xfrm rot="3516350">
            <a:off x="-5968696" y="7793844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220394" y="404937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7" y="0"/>
                </a:lnTo>
                <a:lnTo>
                  <a:pt x="2397687" y="780925"/>
                </a:lnTo>
                <a:lnTo>
                  <a:pt x="0" y="78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1194236" y="1681972"/>
            <a:ext cx="12001152" cy="3899903"/>
          </a:xfrm>
          <a:custGeom>
            <a:avLst/>
            <a:gdLst/>
            <a:ahLst/>
            <a:cxnLst/>
            <a:rect l="l" t="t" r="r" b="b"/>
            <a:pathLst>
              <a:path w="12001152" h="3899903">
                <a:moveTo>
                  <a:pt x="0" y="0"/>
                </a:moveTo>
                <a:lnTo>
                  <a:pt x="12001152" y="0"/>
                </a:lnTo>
                <a:lnTo>
                  <a:pt x="12001152" y="3899903"/>
                </a:lnTo>
                <a:lnTo>
                  <a:pt x="0" y="389990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419238" y="6643524"/>
            <a:ext cx="12206963" cy="1746933"/>
          </a:xfrm>
          <a:custGeom>
            <a:avLst/>
            <a:gdLst/>
            <a:ahLst/>
            <a:cxnLst/>
            <a:rect l="l" t="t" r="r" b="b"/>
            <a:pathLst>
              <a:path w="12206963" h="1746933">
                <a:moveTo>
                  <a:pt x="0" y="0"/>
                </a:moveTo>
                <a:lnTo>
                  <a:pt x="12206962" y="0"/>
                </a:lnTo>
                <a:lnTo>
                  <a:pt x="12206962" y="1746932"/>
                </a:lnTo>
                <a:lnTo>
                  <a:pt x="0" y="1746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3971308" y="738250"/>
            <a:ext cx="5884813" cy="59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5"/>
              </a:lnSpc>
            </a:pPr>
            <a:r>
              <a:rPr lang="en-US" sz="3560">
                <a:solidFill>
                  <a:srgbClr val="00BF63"/>
                </a:solidFill>
                <a:latin typeface="Open Sans Bold"/>
              </a:rPr>
              <a:t>Espace ‘entry’ : recherche 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72205" y="6048173"/>
            <a:ext cx="2275795" cy="5953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85"/>
              </a:lnSpc>
            </a:pPr>
            <a:r>
              <a:rPr lang="en-US" sz="3560" dirty="0">
                <a:solidFill>
                  <a:srgbClr val="F24300"/>
                </a:solidFill>
                <a:latin typeface="Open Sans Bold"/>
              </a:rPr>
              <a:t>BROWSE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59511" y="1790986"/>
            <a:ext cx="4436120" cy="804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5"/>
              </a:lnSpc>
            </a:pPr>
            <a:r>
              <a:rPr lang="en-US" sz="2561">
                <a:solidFill>
                  <a:srgbClr val="000000"/>
                </a:solidFill>
                <a:latin typeface="Open Sans Bold"/>
              </a:rPr>
              <a:t>.bind()</a:t>
            </a:r>
            <a:r>
              <a:rPr lang="en-US" sz="2561">
                <a:solidFill>
                  <a:srgbClr val="000000"/>
                </a:solidFill>
                <a:latin typeface="Open Sans"/>
              </a:rPr>
              <a:t> est utilisé pour lier un événement spécifique à un widget</a:t>
            </a:r>
          </a:p>
          <a:p>
            <a:pPr marL="552922" lvl="1" indent="-276461" algn="just">
              <a:lnSpc>
                <a:spcPts val="3585"/>
              </a:lnSpc>
              <a:buFont typeface="Arial"/>
              <a:buChar char="•"/>
            </a:pPr>
            <a:r>
              <a:rPr lang="en-US" sz="2561">
                <a:solidFill>
                  <a:srgbClr val="000000"/>
                </a:solidFill>
                <a:latin typeface="Open Sans Bold"/>
              </a:rPr>
              <a:t>"&lt;Return&gt;"</a:t>
            </a:r>
            <a:r>
              <a:rPr lang="en-US" sz="2561">
                <a:solidFill>
                  <a:srgbClr val="000000"/>
                </a:solidFill>
                <a:latin typeface="Open Sans"/>
              </a:rPr>
              <a:t> est une chaîne qui représente l'événement  auquel vous souhaitez lier une action. "&lt;Return&gt;" correspond à la touche "Entrée" sur le clavier.</a:t>
            </a:r>
          </a:p>
          <a:p>
            <a:pPr marL="552922" lvl="1" indent="-276461" algn="just">
              <a:lnSpc>
                <a:spcPts val="3585"/>
              </a:lnSpc>
              <a:buFont typeface="Arial"/>
              <a:buChar char="•"/>
            </a:pPr>
            <a:r>
              <a:rPr lang="en-US" sz="2561">
                <a:solidFill>
                  <a:srgbClr val="000000"/>
                </a:solidFill>
                <a:latin typeface="Open Sans Bold"/>
              </a:rPr>
              <a:t>SearchByPhone</a:t>
            </a:r>
            <a:r>
              <a:rPr lang="en-US" sz="2561">
                <a:solidFill>
                  <a:srgbClr val="000000"/>
                </a:solidFill>
                <a:latin typeface="Open Sans"/>
              </a:rPr>
              <a:t> est le nom de la fonction Python que l’on appel lorsque cet événement se produit.</a:t>
            </a:r>
          </a:p>
          <a:p>
            <a:pPr algn="just">
              <a:lnSpc>
                <a:spcPts val="3585"/>
              </a:lnSpc>
            </a:pPr>
            <a:endParaRPr lang="en-US" sz="2561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3585"/>
              </a:lnSpc>
            </a:pPr>
            <a:endParaRPr lang="en-US" sz="2561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3585"/>
              </a:lnSpc>
            </a:pPr>
            <a:endParaRPr lang="en-US" sz="256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419238" y="8506111"/>
            <a:ext cx="11940273" cy="1325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5"/>
              </a:lnSpc>
            </a:pPr>
            <a:r>
              <a:rPr lang="en-US" sz="2561">
                <a:solidFill>
                  <a:srgbClr val="000000"/>
                </a:solidFill>
                <a:latin typeface="Open Sans Bold"/>
              </a:rPr>
              <a:t>filename = filedialog.askopenfilename(initialdir="/", title="Select file")</a:t>
            </a:r>
            <a:r>
              <a:rPr lang="en-US" sz="2561">
                <a:solidFill>
                  <a:srgbClr val="000000"/>
                </a:solidFill>
                <a:latin typeface="Open Sans"/>
              </a:rPr>
              <a:t>: Cette ligne ouvre une boîte de dialogue permettant à l'utilisateur de sélectionner un fichier à partir de son système de fichiers.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978516" y="-22164"/>
            <a:ext cx="7280784" cy="854202"/>
            <a:chOff x="0" y="0"/>
            <a:chExt cx="9707712" cy="113893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707712" cy="1138935"/>
              <a:chOff x="0" y="0"/>
              <a:chExt cx="11899111" cy="139603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899112" cy="1396037"/>
              </a:xfrm>
              <a:custGeom>
                <a:avLst/>
                <a:gdLst/>
                <a:ahLst/>
                <a:cxnLst/>
                <a:rect l="l" t="t" r="r" b="b"/>
                <a:pathLst>
                  <a:path w="11899112" h="1396037">
                    <a:moveTo>
                      <a:pt x="11774651" y="1396036"/>
                    </a:moveTo>
                    <a:lnTo>
                      <a:pt x="124460" y="1396036"/>
                    </a:lnTo>
                    <a:cubicBezTo>
                      <a:pt x="55880" y="1396036"/>
                      <a:pt x="0" y="1340156"/>
                      <a:pt x="0" y="12715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74651" y="0"/>
                    </a:lnTo>
                    <a:cubicBezTo>
                      <a:pt x="11843231" y="0"/>
                      <a:pt x="11899112" y="55880"/>
                      <a:pt x="11899112" y="124460"/>
                    </a:cubicBezTo>
                    <a:lnTo>
                      <a:pt x="11899112" y="1271577"/>
                    </a:lnTo>
                    <a:cubicBezTo>
                      <a:pt x="11899112" y="1340156"/>
                      <a:pt x="11843231" y="1396037"/>
                      <a:pt x="11774651" y="1396037"/>
                    </a:cubicBezTo>
                    <a:close/>
                  </a:path>
                </a:pathLst>
              </a:custGeom>
              <a:solidFill>
                <a:srgbClr val="FF8D61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0"/>
              <a:ext cx="9707712" cy="109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47"/>
                </a:lnSpc>
                <a:spcBef>
                  <a:spcPct val="0"/>
                </a:spcBef>
              </a:pPr>
              <a:r>
                <a:rPr lang="en-US" sz="5373">
                  <a:solidFill>
                    <a:srgbClr val="000000"/>
                  </a:solidFill>
                  <a:latin typeface="IBM Plex Sans Bold"/>
                </a:rPr>
                <a:t>L’interface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3045" y="226971"/>
              <a:ext cx="698931" cy="606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4048"/>
                </a:lnSpc>
                <a:spcBef>
                  <a:spcPct val="0"/>
                </a:spcBef>
              </a:pPr>
              <a:r>
                <a:rPr lang="en-US" sz="2578">
                  <a:solidFill>
                    <a:srgbClr val="000000"/>
                  </a:solidFill>
                  <a:latin typeface="IBM Plex Sans"/>
                </a:rPr>
                <a:t>03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82FEF758-9C1F-5CE0-162A-ECD730DC4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Tech Pattern 3D Lined Shape"/>
          <p:cNvSpPr/>
          <p:nvPr/>
        </p:nvSpPr>
        <p:spPr>
          <a:xfrm rot="2151761">
            <a:off x="2546888" y="-4348895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1"/>
                </a:lnTo>
                <a:lnTo>
                  <a:pt x="0" y="76222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 descr="Tech Pattern 3D Lined Shape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Freeform 4"/>
          <p:cNvSpPr/>
          <p:nvPr/>
        </p:nvSpPr>
        <p:spPr>
          <a:xfrm>
            <a:off x="220394" y="404937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7" y="0"/>
                </a:lnTo>
                <a:lnTo>
                  <a:pt x="2397687" y="780925"/>
                </a:lnTo>
                <a:lnTo>
                  <a:pt x="0" y="78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5" name="Freeform 5"/>
          <p:cNvSpPr/>
          <p:nvPr/>
        </p:nvSpPr>
        <p:spPr>
          <a:xfrm>
            <a:off x="772205" y="2109867"/>
            <a:ext cx="10615913" cy="4122878"/>
          </a:xfrm>
          <a:custGeom>
            <a:avLst/>
            <a:gdLst/>
            <a:ahLst/>
            <a:cxnLst/>
            <a:rect l="l" t="t" r="r" b="b"/>
            <a:pathLst>
              <a:path w="10615913" h="4122878">
                <a:moveTo>
                  <a:pt x="0" y="0"/>
                </a:moveTo>
                <a:lnTo>
                  <a:pt x="10615913" y="0"/>
                </a:lnTo>
                <a:lnTo>
                  <a:pt x="10615913" y="4122878"/>
                </a:lnTo>
                <a:lnTo>
                  <a:pt x="0" y="412287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9409171" y="6232745"/>
            <a:ext cx="7423297" cy="4047714"/>
          </a:xfrm>
          <a:custGeom>
            <a:avLst/>
            <a:gdLst/>
            <a:ahLst/>
            <a:cxnLst/>
            <a:rect l="l" t="t" r="r" b="b"/>
            <a:pathLst>
              <a:path w="7423297" h="4047714">
                <a:moveTo>
                  <a:pt x="0" y="0"/>
                </a:moveTo>
                <a:lnTo>
                  <a:pt x="7423298" y="0"/>
                </a:lnTo>
                <a:lnTo>
                  <a:pt x="7423298" y="4047714"/>
                </a:lnTo>
                <a:lnTo>
                  <a:pt x="0" y="40477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4578497" y="1128712"/>
            <a:ext cx="2630537" cy="595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5"/>
              </a:lnSpc>
            </a:pPr>
            <a:r>
              <a:rPr lang="en-US" sz="3560">
                <a:solidFill>
                  <a:srgbClr val="CB6CE6"/>
                </a:solidFill>
                <a:latin typeface="Open Sans Bold"/>
              </a:rPr>
              <a:t>Espace ‘PIL’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251099" y="6566120"/>
            <a:ext cx="3934859" cy="5994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85"/>
              </a:lnSpc>
            </a:pPr>
            <a:r>
              <a:rPr lang="en-US" sz="3560">
                <a:solidFill>
                  <a:srgbClr val="FFDE59"/>
                </a:solidFill>
                <a:latin typeface="Open Sans Bold"/>
              </a:rPr>
              <a:t>Espace ‘treeview’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560741" y="357312"/>
            <a:ext cx="6584384" cy="625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5"/>
              </a:lnSpc>
            </a:pPr>
            <a:r>
              <a:rPr lang="en-US" sz="2561">
                <a:solidFill>
                  <a:srgbClr val="000000"/>
                </a:solidFill>
                <a:latin typeface="Open Sans"/>
              </a:rPr>
              <a:t>On  récupère les valeurs sélectionnées dans le composant </a:t>
            </a:r>
            <a:r>
              <a:rPr lang="en-US" sz="2561">
                <a:solidFill>
                  <a:srgbClr val="000000"/>
                </a:solidFill>
                <a:latin typeface="Open Sans Bold"/>
              </a:rPr>
              <a:t>tree</a:t>
            </a:r>
          </a:p>
          <a:p>
            <a:pPr algn="just">
              <a:lnSpc>
                <a:spcPts val="3585"/>
              </a:lnSpc>
            </a:pPr>
            <a:r>
              <a:rPr lang="en-US" sz="2561">
                <a:solidFill>
                  <a:srgbClr val="000000"/>
                </a:solidFill>
                <a:latin typeface="Open Sans"/>
              </a:rPr>
              <a:t>Le code tente de charger une image de profil spécifique basée sur </a:t>
            </a:r>
            <a:r>
              <a:rPr lang="en-US" sz="2561">
                <a:solidFill>
                  <a:srgbClr val="000000"/>
                </a:solidFill>
                <a:latin typeface="Open Sans Bold"/>
              </a:rPr>
              <a:t>l'ID</a:t>
            </a:r>
            <a:r>
              <a:rPr lang="en-US" sz="2561">
                <a:solidFill>
                  <a:srgbClr val="000000"/>
                </a:solidFill>
                <a:latin typeface="Open Sans"/>
              </a:rPr>
              <a:t> sélectionné dans le </a:t>
            </a:r>
            <a:r>
              <a:rPr lang="en-US" sz="2561">
                <a:solidFill>
                  <a:srgbClr val="000000"/>
                </a:solidFill>
                <a:latin typeface="Open Sans Bold"/>
              </a:rPr>
              <a:t>tree</a:t>
            </a:r>
          </a:p>
          <a:p>
            <a:pPr algn="just">
              <a:lnSpc>
                <a:spcPts val="3585"/>
              </a:lnSpc>
            </a:pPr>
            <a:r>
              <a:rPr lang="en-US" sz="2561">
                <a:solidFill>
                  <a:srgbClr val="000000"/>
                </a:solidFill>
                <a:latin typeface="Open Sans"/>
              </a:rPr>
              <a:t>Il essaie ensuite d'ouvrir cette image à l'aide de la bibliothèque </a:t>
            </a:r>
            <a:r>
              <a:rPr lang="en-US" sz="2561">
                <a:solidFill>
                  <a:srgbClr val="000000"/>
                </a:solidFill>
                <a:latin typeface="Open Sans Bold"/>
              </a:rPr>
              <a:t>PIL</a:t>
            </a:r>
            <a:r>
              <a:rPr lang="en-US" sz="2561">
                <a:solidFill>
                  <a:srgbClr val="000000"/>
                </a:solidFill>
                <a:latin typeface="Open Sans"/>
              </a:rPr>
              <a:t>. Si cette image existe, elle est chargée et redimensionnée pour être affichée. </a:t>
            </a:r>
          </a:p>
          <a:p>
            <a:pPr algn="just">
              <a:lnSpc>
                <a:spcPts val="3585"/>
              </a:lnSpc>
            </a:pPr>
            <a:r>
              <a:rPr lang="en-US" sz="2561">
                <a:solidFill>
                  <a:srgbClr val="000000"/>
                </a:solidFill>
                <a:latin typeface="Open Sans"/>
              </a:rPr>
              <a:t>Si le chargement de l'image de profil échoue, le code attrape l'exception et charge une image par défaut</a:t>
            </a:r>
          </a:p>
          <a:p>
            <a:pPr algn="just">
              <a:lnSpc>
                <a:spcPts val="3585"/>
              </a:lnSpc>
            </a:pPr>
            <a:endParaRPr lang="en-US" sz="2561">
              <a:solidFill>
                <a:srgbClr val="000000"/>
              </a:solidFill>
              <a:latin typeface="Open Sans"/>
            </a:endParaRPr>
          </a:p>
          <a:p>
            <a:pPr algn="just">
              <a:lnSpc>
                <a:spcPts val="3585"/>
              </a:lnSpc>
            </a:pPr>
            <a:endParaRPr lang="en-US" sz="2561">
              <a:solidFill>
                <a:srgbClr val="000000"/>
              </a:solidFill>
              <a:latin typeface="Open Sans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2601574" y="7101971"/>
            <a:ext cx="6584384" cy="222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585"/>
              </a:lnSpc>
            </a:pPr>
            <a:r>
              <a:rPr lang="en-US" sz="2561">
                <a:solidFill>
                  <a:srgbClr val="000000"/>
                </a:solidFill>
                <a:latin typeface="Open Sans Bold"/>
              </a:rPr>
              <a:t>Treeview</a:t>
            </a:r>
            <a:r>
              <a:rPr lang="en-US" sz="2561">
                <a:solidFill>
                  <a:srgbClr val="000000"/>
                </a:solidFill>
                <a:latin typeface="Open Sans"/>
              </a:rPr>
              <a:t> est un widget dans le module ttk  de la bibliothèque Tkinter en Python. Il est utilisé pour afficher et gérer des données sous forme de hiérarchie arborescente ou de tableau à plusieurs colonnes.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3882232" y="174498"/>
            <a:ext cx="7280784" cy="854202"/>
            <a:chOff x="0" y="0"/>
            <a:chExt cx="9707712" cy="113893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707712" cy="1138935"/>
              <a:chOff x="0" y="0"/>
              <a:chExt cx="11899111" cy="139603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1899112" cy="1396037"/>
              </a:xfrm>
              <a:custGeom>
                <a:avLst/>
                <a:gdLst/>
                <a:ahLst/>
                <a:cxnLst/>
                <a:rect l="l" t="t" r="r" b="b"/>
                <a:pathLst>
                  <a:path w="11899112" h="1396037">
                    <a:moveTo>
                      <a:pt x="11774651" y="1396036"/>
                    </a:moveTo>
                    <a:lnTo>
                      <a:pt x="124460" y="1396036"/>
                    </a:lnTo>
                    <a:cubicBezTo>
                      <a:pt x="55880" y="1396036"/>
                      <a:pt x="0" y="1340156"/>
                      <a:pt x="0" y="12715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74651" y="0"/>
                    </a:lnTo>
                    <a:cubicBezTo>
                      <a:pt x="11843231" y="0"/>
                      <a:pt x="11899112" y="55880"/>
                      <a:pt x="11899112" y="124460"/>
                    </a:cubicBezTo>
                    <a:lnTo>
                      <a:pt x="11899112" y="1271577"/>
                    </a:lnTo>
                    <a:cubicBezTo>
                      <a:pt x="11899112" y="1340156"/>
                      <a:pt x="11843231" y="1396037"/>
                      <a:pt x="11774651" y="1396037"/>
                    </a:cubicBezTo>
                    <a:close/>
                  </a:path>
                </a:pathLst>
              </a:custGeom>
              <a:solidFill>
                <a:srgbClr val="FF8D61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0" y="0"/>
              <a:ext cx="9707712" cy="10917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447"/>
                </a:lnSpc>
                <a:spcBef>
                  <a:spcPct val="0"/>
                </a:spcBef>
              </a:pPr>
              <a:r>
                <a:rPr lang="en-US" sz="5373">
                  <a:solidFill>
                    <a:srgbClr val="000000"/>
                  </a:solidFill>
                  <a:latin typeface="IBM Plex Sans Bold"/>
                </a:rPr>
                <a:t>L’interface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303045" y="226971"/>
              <a:ext cx="698931" cy="6064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4048"/>
                </a:lnSpc>
                <a:spcBef>
                  <a:spcPct val="0"/>
                </a:spcBef>
              </a:pPr>
              <a:r>
                <a:rPr lang="en-US" sz="2578">
                  <a:solidFill>
                    <a:srgbClr val="000000"/>
                  </a:solidFill>
                  <a:latin typeface="IBM Plex Sans"/>
                </a:rPr>
                <a:t>03</a:t>
              </a:r>
            </a:p>
          </p:txBody>
        </p:sp>
      </p:grp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245D51C2-B389-9A3C-A35D-7397E37C4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76890">
            <a:off x="-4899893" y="6122938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4"/>
                </a:lnTo>
                <a:lnTo>
                  <a:pt x="0" y="83281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AutoShape 3"/>
          <p:cNvSpPr/>
          <p:nvPr/>
        </p:nvSpPr>
        <p:spPr>
          <a:xfrm>
            <a:off x="1028700" y="3133185"/>
            <a:ext cx="5029200" cy="4881017"/>
          </a:xfrm>
          <a:prstGeom prst="rect">
            <a:avLst/>
          </a:prstGeom>
          <a:solidFill>
            <a:srgbClr val="F4F4F4"/>
          </a:solidFill>
        </p:spPr>
        <p:txBody>
          <a:bodyPr/>
          <a:lstStyle/>
          <a:p>
            <a:endParaRPr lang="fr-FR"/>
          </a:p>
        </p:txBody>
      </p:sp>
      <p:grpSp>
        <p:nvGrpSpPr>
          <p:cNvPr id="4" name="Group 4"/>
          <p:cNvGrpSpPr/>
          <p:nvPr/>
        </p:nvGrpSpPr>
        <p:grpSpPr>
          <a:xfrm>
            <a:off x="1141758" y="3414724"/>
            <a:ext cx="1082132" cy="1082132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24300"/>
            </a:solid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6" name="Freeform 6"/>
          <p:cNvSpPr/>
          <p:nvPr/>
        </p:nvSpPr>
        <p:spPr>
          <a:xfrm>
            <a:off x="1388098" y="3737693"/>
            <a:ext cx="589451" cy="436194"/>
          </a:xfrm>
          <a:custGeom>
            <a:avLst/>
            <a:gdLst/>
            <a:ahLst/>
            <a:cxnLst/>
            <a:rect l="l" t="t" r="r" b="b"/>
            <a:pathLst>
              <a:path w="589451" h="436194">
                <a:moveTo>
                  <a:pt x="0" y="0"/>
                </a:moveTo>
                <a:lnTo>
                  <a:pt x="589452" y="0"/>
                </a:lnTo>
                <a:lnTo>
                  <a:pt x="589452" y="436194"/>
                </a:lnTo>
                <a:lnTo>
                  <a:pt x="0" y="43619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483981" y="542385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6" y="0"/>
                </a:lnTo>
                <a:lnTo>
                  <a:pt x="2397686" y="780926"/>
                </a:lnTo>
                <a:lnTo>
                  <a:pt x="0" y="78092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 rot="-2421872">
            <a:off x="6285875" y="7087317"/>
            <a:ext cx="1618454" cy="457213"/>
          </a:xfrm>
          <a:custGeom>
            <a:avLst/>
            <a:gdLst/>
            <a:ahLst/>
            <a:cxnLst/>
            <a:rect l="l" t="t" r="r" b="b"/>
            <a:pathLst>
              <a:path w="1618454" h="457213">
                <a:moveTo>
                  <a:pt x="0" y="0"/>
                </a:moveTo>
                <a:lnTo>
                  <a:pt x="1618454" y="0"/>
                </a:lnTo>
                <a:lnTo>
                  <a:pt x="1618454" y="457213"/>
                </a:lnTo>
                <a:lnTo>
                  <a:pt x="0" y="4572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 rot="7930896">
            <a:off x="14309303" y="5974301"/>
            <a:ext cx="1592062" cy="1152255"/>
          </a:xfrm>
          <a:custGeom>
            <a:avLst/>
            <a:gdLst/>
            <a:ahLst/>
            <a:cxnLst/>
            <a:rect l="l" t="t" r="r" b="b"/>
            <a:pathLst>
              <a:path w="1592062" h="1152255">
                <a:moveTo>
                  <a:pt x="0" y="0"/>
                </a:moveTo>
                <a:lnTo>
                  <a:pt x="1592063" y="0"/>
                </a:lnTo>
                <a:lnTo>
                  <a:pt x="1592063" y="1152255"/>
                </a:lnTo>
                <a:lnTo>
                  <a:pt x="0" y="115225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10" name="Group 10"/>
          <p:cNvGrpSpPr/>
          <p:nvPr/>
        </p:nvGrpSpPr>
        <p:grpSpPr>
          <a:xfrm>
            <a:off x="7927835" y="246278"/>
            <a:ext cx="10163521" cy="1192412"/>
            <a:chOff x="0" y="0"/>
            <a:chExt cx="13551361" cy="1589883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13551361" cy="1589883"/>
              <a:chOff x="0" y="0"/>
              <a:chExt cx="11899111" cy="139603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1899112" cy="1396037"/>
              </a:xfrm>
              <a:custGeom>
                <a:avLst/>
                <a:gdLst/>
                <a:ahLst/>
                <a:cxnLst/>
                <a:rect l="l" t="t" r="r" b="b"/>
                <a:pathLst>
                  <a:path w="11899112" h="1396037">
                    <a:moveTo>
                      <a:pt x="11774651" y="1396036"/>
                    </a:moveTo>
                    <a:lnTo>
                      <a:pt x="124460" y="1396036"/>
                    </a:lnTo>
                    <a:cubicBezTo>
                      <a:pt x="55880" y="1396036"/>
                      <a:pt x="0" y="1340156"/>
                      <a:pt x="0" y="1271576"/>
                    </a:cubicBezTo>
                    <a:lnTo>
                      <a:pt x="0" y="124460"/>
                    </a:lnTo>
                    <a:cubicBezTo>
                      <a:pt x="0" y="55880"/>
                      <a:pt x="55880" y="0"/>
                      <a:pt x="124460" y="0"/>
                    </a:cubicBezTo>
                    <a:lnTo>
                      <a:pt x="11774651" y="0"/>
                    </a:lnTo>
                    <a:cubicBezTo>
                      <a:pt x="11843231" y="0"/>
                      <a:pt x="11899112" y="55880"/>
                      <a:pt x="11899112" y="124460"/>
                    </a:cubicBezTo>
                    <a:lnTo>
                      <a:pt x="11899112" y="1271577"/>
                    </a:lnTo>
                    <a:cubicBezTo>
                      <a:pt x="11899112" y="1340156"/>
                      <a:pt x="11843231" y="1396037"/>
                      <a:pt x="11774651" y="1396037"/>
                    </a:cubicBezTo>
                    <a:close/>
                  </a:path>
                </a:pathLst>
              </a:custGeom>
              <a:solidFill>
                <a:srgbClr val="FF8D61"/>
              </a:solidFill>
            </p:spPr>
            <p:txBody>
              <a:bodyPr/>
              <a:lstStyle/>
              <a:p>
                <a:endParaRPr lang="fr-FR"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0" y="-9525"/>
              <a:ext cx="13551361" cy="1533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000"/>
                </a:lnSpc>
                <a:spcBef>
                  <a:spcPct val="0"/>
                </a:spcBef>
              </a:pPr>
              <a:r>
                <a:rPr lang="en-US" sz="7500">
                  <a:solidFill>
                    <a:srgbClr val="000000"/>
                  </a:solidFill>
                  <a:latin typeface="IBM Plex Sans Bold"/>
                </a:rPr>
                <a:t>Fonctionnalités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23031" y="303154"/>
              <a:ext cx="975665" cy="860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>
                <a:lnSpc>
                  <a:spcPts val="5652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IBM Plex Sans"/>
                </a:rPr>
                <a:t>04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8534400" y="7112952"/>
            <a:ext cx="6570935" cy="3293902"/>
          </a:xfrm>
          <a:custGeom>
            <a:avLst/>
            <a:gdLst/>
            <a:ahLst/>
            <a:cxnLst/>
            <a:rect l="l" t="t" r="r" b="b"/>
            <a:pathLst>
              <a:path w="6570935" h="3293902">
                <a:moveTo>
                  <a:pt x="0" y="0"/>
                </a:moveTo>
                <a:lnTo>
                  <a:pt x="6570935" y="0"/>
                </a:lnTo>
                <a:lnTo>
                  <a:pt x="6570935" y="3293902"/>
                </a:lnTo>
                <a:lnTo>
                  <a:pt x="0" y="329390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-72835" t="-113919" r="-52744"/>
            </a:stretch>
          </a:blipFill>
          <a:ln w="66675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sp>
        <p:nvSpPr>
          <p:cNvPr id="16" name="Freeform 16"/>
          <p:cNvSpPr/>
          <p:nvPr/>
        </p:nvSpPr>
        <p:spPr>
          <a:xfrm>
            <a:off x="7013044" y="1633186"/>
            <a:ext cx="7130847" cy="4847138"/>
          </a:xfrm>
          <a:custGeom>
            <a:avLst/>
            <a:gdLst/>
            <a:ahLst/>
            <a:cxnLst/>
            <a:rect l="l" t="t" r="r" b="b"/>
            <a:pathLst>
              <a:path w="7130847" h="4847138">
                <a:moveTo>
                  <a:pt x="0" y="0"/>
                </a:moveTo>
                <a:lnTo>
                  <a:pt x="7130847" y="0"/>
                </a:lnTo>
                <a:lnTo>
                  <a:pt x="7130847" y="4847138"/>
                </a:lnTo>
                <a:lnTo>
                  <a:pt x="0" y="484713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r="-42991"/>
            </a:stretch>
          </a:blipFill>
          <a:ln w="76200" cap="sq">
            <a:solidFill>
              <a:srgbClr val="000000"/>
            </a:solidFill>
            <a:prstDash val="solid"/>
            <a:miter/>
          </a:ln>
        </p:spPr>
        <p:txBody>
          <a:bodyPr/>
          <a:lstStyle/>
          <a:p>
            <a:endParaRPr lang="fr-FR"/>
          </a:p>
        </p:txBody>
      </p:sp>
      <p:grpSp>
        <p:nvGrpSpPr>
          <p:cNvPr id="17" name="Group 17"/>
          <p:cNvGrpSpPr/>
          <p:nvPr/>
        </p:nvGrpSpPr>
        <p:grpSpPr>
          <a:xfrm>
            <a:off x="7281424" y="4173887"/>
            <a:ext cx="3046976" cy="554532"/>
            <a:chOff x="0" y="0"/>
            <a:chExt cx="802496" cy="14605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02496" cy="146050"/>
            </a:xfrm>
            <a:custGeom>
              <a:avLst/>
              <a:gdLst/>
              <a:ahLst/>
              <a:cxnLst/>
              <a:rect l="l" t="t" r="r" b="b"/>
              <a:pathLst>
                <a:path w="802496" h="146050">
                  <a:moveTo>
                    <a:pt x="0" y="0"/>
                  </a:moveTo>
                  <a:lnTo>
                    <a:pt x="802496" y="0"/>
                  </a:lnTo>
                  <a:lnTo>
                    <a:pt x="802496" y="146050"/>
                  </a:lnTo>
                  <a:lnTo>
                    <a:pt x="0" y="14605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85725" cap="sq">
              <a:solidFill>
                <a:srgbClr val="F2430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02496" cy="1936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40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449562" y="3570663"/>
            <a:ext cx="3707825" cy="953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34"/>
              </a:lnSpc>
            </a:pPr>
            <a:r>
              <a:rPr lang="en-US" sz="2949">
                <a:solidFill>
                  <a:srgbClr val="000000"/>
                </a:solidFill>
                <a:latin typeface="IBM Plex Sans Bold"/>
              </a:rPr>
              <a:t>Ajout de Contacts </a:t>
            </a:r>
          </a:p>
          <a:p>
            <a:pPr>
              <a:lnSpc>
                <a:spcPts val="3834"/>
              </a:lnSpc>
            </a:pPr>
            <a:endParaRPr lang="en-US" sz="2949">
              <a:solidFill>
                <a:srgbClr val="000000"/>
              </a:solidFill>
              <a:latin typeface="IBM Plex Sans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388098" y="5114925"/>
            <a:ext cx="5128687" cy="1998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152"/>
              </a:lnSpc>
            </a:pPr>
            <a:r>
              <a:rPr lang="en-US" sz="2425">
                <a:solidFill>
                  <a:srgbClr val="000000"/>
                </a:solidFill>
                <a:latin typeface="IBM Plex Sans"/>
                <a:hlinkClick r:id="rId13" tooltip="https://docs.google.com/spreadsheets/d/1DUF2isFWsqVSYhbaACYtbgcLi_YjDqpE3GLQIVgkKQg/edit#gid=69851113"/>
              </a:rPr>
              <a:t>Permet d'ajouter de nouveaux contacts avec des informations telles que le nom, le prénom, l'adresse e-mail, et le numéro de téléphone.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066778" y="6212516"/>
            <a:ext cx="1379191" cy="3951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96"/>
              </a:lnSpc>
            </a:pPr>
            <a:r>
              <a:rPr lang="en-US" sz="2354">
                <a:solidFill>
                  <a:srgbClr val="000000"/>
                </a:solidFill>
                <a:latin typeface="Open Sans Bold"/>
              </a:rPr>
              <a:t>Résultat</a:t>
            </a:r>
          </a:p>
        </p:txBody>
      </p:sp>
      <p:sp>
        <p:nvSpPr>
          <p:cNvPr id="24" name="Espace réservé du numéro de diapositive 23">
            <a:extLst>
              <a:ext uri="{FF2B5EF4-FFF2-40B4-BE49-F238E27FC236}">
                <a16:creationId xmlns:a16="http://schemas.microsoft.com/office/drawing/2014/main" id="{3805EDFD-ECB4-8173-55EB-FE346E7A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151761">
            <a:off x="10912533" y="-4157532"/>
            <a:ext cx="10454404" cy="7622211"/>
          </a:xfrm>
          <a:custGeom>
            <a:avLst/>
            <a:gdLst/>
            <a:ahLst/>
            <a:cxnLst/>
            <a:rect l="l" t="t" r="r" b="b"/>
            <a:pathLst>
              <a:path w="10454404" h="7622211">
                <a:moveTo>
                  <a:pt x="0" y="0"/>
                </a:moveTo>
                <a:lnTo>
                  <a:pt x="10454404" y="0"/>
                </a:lnTo>
                <a:lnTo>
                  <a:pt x="10454404" y="7622212"/>
                </a:lnTo>
                <a:lnTo>
                  <a:pt x="0" y="76222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3" name="Freeform 3"/>
          <p:cNvSpPr/>
          <p:nvPr/>
        </p:nvSpPr>
        <p:spPr>
          <a:xfrm rot="2700000">
            <a:off x="-4939101" y="6712177"/>
            <a:ext cx="11422613" cy="8328123"/>
          </a:xfrm>
          <a:custGeom>
            <a:avLst/>
            <a:gdLst/>
            <a:ahLst/>
            <a:cxnLst/>
            <a:rect l="l" t="t" r="r" b="b"/>
            <a:pathLst>
              <a:path w="11422613" h="8328123">
                <a:moveTo>
                  <a:pt x="0" y="0"/>
                </a:moveTo>
                <a:lnTo>
                  <a:pt x="11422613" y="0"/>
                </a:lnTo>
                <a:lnTo>
                  <a:pt x="11422613" y="8328123"/>
                </a:lnTo>
                <a:lnTo>
                  <a:pt x="0" y="832812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4" name="TextBox 4"/>
          <p:cNvSpPr txBox="1"/>
          <p:nvPr/>
        </p:nvSpPr>
        <p:spPr>
          <a:xfrm>
            <a:off x="2990815" y="435582"/>
            <a:ext cx="11634341" cy="13767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27"/>
              </a:lnSpc>
            </a:pPr>
            <a:r>
              <a:rPr lang="en-US" sz="10327">
                <a:solidFill>
                  <a:srgbClr val="000000"/>
                </a:solidFill>
                <a:latin typeface="IBM Plex Sans Bold"/>
              </a:rPr>
              <a:t>Ajout d’un contact </a:t>
            </a:r>
          </a:p>
        </p:txBody>
      </p:sp>
      <p:sp>
        <p:nvSpPr>
          <p:cNvPr id="5" name="Freeform 5"/>
          <p:cNvSpPr/>
          <p:nvPr/>
        </p:nvSpPr>
        <p:spPr>
          <a:xfrm>
            <a:off x="220394" y="404937"/>
            <a:ext cx="2397687" cy="780926"/>
          </a:xfrm>
          <a:custGeom>
            <a:avLst/>
            <a:gdLst/>
            <a:ahLst/>
            <a:cxnLst/>
            <a:rect l="l" t="t" r="r" b="b"/>
            <a:pathLst>
              <a:path w="2397687" h="780926">
                <a:moveTo>
                  <a:pt x="0" y="0"/>
                </a:moveTo>
                <a:lnTo>
                  <a:pt x="2397687" y="0"/>
                </a:lnTo>
                <a:lnTo>
                  <a:pt x="2397687" y="780925"/>
                </a:lnTo>
                <a:lnTo>
                  <a:pt x="0" y="7809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028700" y="2699725"/>
            <a:ext cx="13007076" cy="3293781"/>
          </a:xfrm>
          <a:custGeom>
            <a:avLst/>
            <a:gdLst/>
            <a:ahLst/>
            <a:cxnLst/>
            <a:rect l="l" t="t" r="r" b="b"/>
            <a:pathLst>
              <a:path w="13007076" h="3293781">
                <a:moveTo>
                  <a:pt x="0" y="0"/>
                </a:moveTo>
                <a:lnTo>
                  <a:pt x="13007076" y="0"/>
                </a:lnTo>
                <a:lnTo>
                  <a:pt x="13007076" y="3293782"/>
                </a:lnTo>
                <a:lnTo>
                  <a:pt x="0" y="32937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1855796" y="1176337"/>
            <a:ext cx="2689779" cy="323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2520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692739" y="6251414"/>
            <a:ext cx="12977424" cy="26479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Cette fonction permet la: 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-Récupération des données du formulaire.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-Connexion à la base de données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-Insertion des données dans la table 'contacts' (requête SQL)</a:t>
            </a:r>
          </a:p>
          <a:p>
            <a:pPr marL="647821" lvl="1" indent="-323911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19232D"/>
                </a:solidFill>
                <a:latin typeface="Open Sans Bold"/>
              </a:rPr>
              <a:t>-Sauvegarde de la photo avec un nom unique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B5534195-805A-C4E8-561A-B28201F9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902</Words>
  <Application>Microsoft Macintosh PowerPoint</Application>
  <PresentationFormat>Personnalisé</PresentationFormat>
  <Paragraphs>128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IBM Plex Sans</vt:lpstr>
      <vt:lpstr>Open Sans</vt:lpstr>
      <vt:lpstr>IBM Plex Sans Italics</vt:lpstr>
      <vt:lpstr>Calibri</vt:lpstr>
      <vt:lpstr>IBM Plex Sans Bold</vt:lpstr>
      <vt:lpstr>Open Sans 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Commerciale Planification et Stratégie Modulaire Abstraite Orange et Blanc</dc:title>
  <cp:lastModifiedBy>Maissa Kerchaoui</cp:lastModifiedBy>
  <cp:revision>2</cp:revision>
  <dcterms:created xsi:type="dcterms:W3CDTF">2006-08-16T00:00:00Z</dcterms:created>
  <dcterms:modified xsi:type="dcterms:W3CDTF">2023-12-19T07:27:44Z</dcterms:modified>
  <dc:identifier>DAF3Vb77dF4</dc:identifier>
</cp:coreProperties>
</file>